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slide97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44.xml" ContentType="application/vnd.openxmlformats-officedocument.presentationml.slide+xml"/>
  <Override PartName="/ppt/slides/slide43.xml" ContentType="application/vnd.openxmlformats-officedocument.presentationml.slide+xml"/>
  <Override PartName="/ppt/slides/slide42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89.xml" ContentType="application/vnd.openxmlformats-officedocument.presentationml.slide+xml"/>
  <Override PartName="/ppt/slides/slide22.xml" ContentType="application/vnd.openxmlformats-officedocument.presentationml.slide+xml"/>
  <Override PartName="/ppt/slides/slide29.xml" ContentType="application/vnd.openxmlformats-officedocument.presentationml.slide+xml"/>
  <Override PartName="/ppt/slides/slide7.xml" ContentType="application/vnd.openxmlformats-officedocument.presentationml.slide+xml"/>
  <Override PartName="/ppt/slides/slide55.xml" ContentType="application/vnd.openxmlformats-officedocument.presentationml.slide+xml"/>
  <Override PartName="/ppt/slides/slide21.xml" ContentType="application/vnd.openxmlformats-officedocument.presentationml.slide+xml"/>
  <Override PartName="/ppt/slides/slide28.xml" ContentType="application/vnd.openxmlformats-officedocument.presentationml.slide+xml"/>
  <Override PartName="/ppt/slides/_rels/slide46.xml.rels" ContentType="application/vnd.openxmlformats-package.relationships+xml"/>
  <Override PartName="/ppt/slides/_rels/slide43.xml.rels" ContentType="application/vnd.openxmlformats-package.relationships+xml"/>
  <Override PartName="/ppt/slides/_rels/slide42.xml.rels" ContentType="application/vnd.openxmlformats-package.relationships+xml"/>
  <Override PartName="/ppt/slides/_rels/slide41.xml.rels" ContentType="application/vnd.openxmlformats-package.relationships+xml"/>
  <Override PartName="/ppt/slides/_rels/slide97.xml.rels" ContentType="application/vnd.openxmlformats-package.relationships+xml"/>
  <Override PartName="/ppt/slides/_rels/slide40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95.xml.rels" ContentType="application/vnd.openxmlformats-package.relationships+xml"/>
  <Override PartName="/ppt/slides/_rels/slide36.xml.rels" ContentType="application/vnd.openxmlformats-package.relationships+xml"/>
  <Override PartName="/ppt/slides/_rels/slide94.xml.rels" ContentType="application/vnd.openxmlformats-package.relationships+xml"/>
  <Override PartName="/ppt/slides/_rels/slide35.xml.rels" ContentType="application/vnd.openxmlformats-package.relationships+xml"/>
  <Override PartName="/ppt/slides/_rels/slide93.xml.rels" ContentType="application/vnd.openxmlformats-package.relationships+xml"/>
  <Override PartName="/ppt/slides/_rels/slide77.xml.rels" ContentType="application/vnd.openxmlformats-package.relationships+xml"/>
  <Override PartName="/ppt/slides/_rels/slide34.xml.rels" ContentType="application/vnd.openxmlformats-package.relationships+xml"/>
  <Override PartName="/ppt/slides/_rels/slide92.xml.rels" ContentType="application/vnd.openxmlformats-package.relationships+xml"/>
  <Override PartName="/ppt/slides/_rels/slide91.xml.rels" ContentType="application/vnd.openxmlformats-package.relationships+xml"/>
  <Override PartName="/ppt/slides/_rels/slide26.xml.rels" ContentType="application/vnd.openxmlformats-package.relationships+xml"/>
  <Override PartName="/ppt/slides/_rels/slide58.xml.rels" ContentType="application/vnd.openxmlformats-package.relationships+xml"/>
  <Override PartName="/ppt/slides/_rels/slide10.xml.rels" ContentType="application/vnd.openxmlformats-package.relationships+xml"/>
  <Override PartName="/ppt/slides/_rels/slide29.xml.rels" ContentType="application/vnd.openxmlformats-package.relationships+xml"/>
  <Override PartName="/ppt/slides/_rels/slide17.xml.rels" ContentType="application/vnd.openxmlformats-package.relationships+xml"/>
  <Override PartName="/ppt/slides/_rels/slide86.xml.rels" ContentType="application/vnd.openxmlformats-package.relationships+xml"/>
  <Override PartName="/ppt/slides/_rels/slide24.xml.rels" ContentType="application/vnd.openxmlformats-package.relationships+xml"/>
  <Override PartName="/ppt/slides/_rels/slide82.xml.rels" ContentType="application/vnd.openxmlformats-package.relationships+xml"/>
  <Override PartName="/ppt/slides/_rels/slide45.xml.rels" ContentType="application/vnd.openxmlformats-package.relationships+xml"/>
  <Override PartName="/ppt/slides/_rels/slide2.xml.rels" ContentType="application/vnd.openxmlformats-package.relationships+xml"/>
  <Override PartName="/ppt/slides/_rels/slide85.xml.rels" ContentType="application/vnd.openxmlformats-package.relationships+xml"/>
  <Override PartName="/ppt/slides/_rels/slide23.xml.rels" ContentType="application/vnd.openxmlformats-package.relationships+xml"/>
  <Override PartName="/ppt/slides/_rels/slide81.xml.rels" ContentType="application/vnd.openxmlformats-package.relationships+xml"/>
  <Override PartName="/ppt/slides/_rels/slide44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84.xml.rels" ContentType="application/vnd.openxmlformats-package.relationships+xml"/>
  <Override PartName="/ppt/slides/_rels/slide28.xml.rels" ContentType="application/vnd.openxmlformats-package.relationships+xml"/>
  <Override PartName="/ppt/slides/_rels/slide6.xml.rels" ContentType="application/vnd.openxmlformats-package.relationships+xml"/>
  <Override PartName="/ppt/slides/_rels/slide51.xml.rels" ContentType="application/vnd.openxmlformats-package.relationships+xml"/>
  <Override PartName="/ppt/slides/_rels/slide25.xml.rels" ContentType="application/vnd.openxmlformats-package.relationships+xml"/>
  <Override PartName="/ppt/slides/_rels/slide11.xml.rels" ContentType="application/vnd.openxmlformats-package.relationships+xml"/>
  <Override PartName="/ppt/slides/_rels/slide18.xml.rels" ContentType="application/vnd.openxmlformats-package.relationships+xml"/>
  <Override PartName="/ppt/slides/_rels/slide4.xml.rels" ContentType="application/vnd.openxmlformats-package.relationships+xml"/>
  <Override PartName="/ppt/slides/_rels/slide68.xml.rels" ContentType="application/vnd.openxmlformats-package.relationships+xml"/>
  <Override PartName="/ppt/slides/_rels/slide12.xml.rels" ContentType="application/vnd.openxmlformats-package.relationships+xml"/>
  <Override PartName="/ppt/slides/_rels/slide70.xml.rels" ContentType="application/vnd.openxmlformats-package.relationships+xml"/>
  <Override PartName="/ppt/slides/_rels/slide33.xml.rels" ContentType="application/vnd.openxmlformats-package.relationships+xml"/>
  <Override PartName="/ppt/slides/_rels/slide19.xml.rels" ContentType="application/vnd.openxmlformats-package.relationships+xml"/>
  <Override PartName="/ppt/slides/_rels/slide39.xml.rels" ContentType="application/vnd.openxmlformats-package.relationships+xml"/>
  <Override PartName="/ppt/slides/_rels/slide90.xml.rels" ContentType="application/vnd.openxmlformats-package.relationships+xml"/>
  <Override PartName="/ppt/slides/_rels/slide27.xml.rels" ContentType="application/vnd.openxmlformats-package.relationships+xml"/>
  <Override PartName="/ppt/slides/_rels/slide5.xml.rels" ContentType="application/vnd.openxmlformats-package.relationships+xml"/>
  <Override PartName="/ppt/slides/_rels/slide50.xml.rels" ContentType="application/vnd.openxmlformats-package.relationships+xml"/>
  <Override PartName="/ppt/slides/_rels/slide83.xml.rels" ContentType="application/vnd.openxmlformats-package.relationships+xml"/>
  <Override PartName="/ppt/slides/_rels/slide69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22.xml.rels" ContentType="application/vnd.openxmlformats-package.relationships+xml"/>
  <Override PartName="/ppt/slides/_rels/slide80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47.xml.rels" ContentType="application/vnd.openxmlformats-package.relationships+xml"/>
  <Override PartName="/ppt/slides/_rels/slide48.xml.rels" ContentType="application/vnd.openxmlformats-package.relationships+xml"/>
  <Override PartName="/ppt/slides/_rels/slide49.xml.rels" ContentType="application/vnd.openxmlformats-package.relationships+xml"/>
  <Override PartName="/ppt/slides/_rels/slide52.xml.rels" ContentType="application/vnd.openxmlformats-package.relationships+xml"/>
  <Override PartName="/ppt/slides/_rels/slide53.xml.rels" ContentType="application/vnd.openxmlformats-package.relationships+xml"/>
  <Override PartName="/ppt/slides/_rels/slide54.xml.rels" ContentType="application/vnd.openxmlformats-package.relationships+xml"/>
  <Override PartName="/ppt/slides/_rels/slide55.xml.rels" ContentType="application/vnd.openxmlformats-package.relationships+xml"/>
  <Override PartName="/ppt/slides/_rels/slide56.xml.rels" ContentType="application/vnd.openxmlformats-package.relationships+xml"/>
  <Override PartName="/ppt/slides/_rels/slide59.xml.rels" ContentType="application/vnd.openxmlformats-package.relationships+xml"/>
  <Override PartName="/ppt/slides/_rels/slide3.xml.rels" ContentType="application/vnd.openxmlformats-package.relationships+xml"/>
  <Override PartName="/ppt/slides/_rels/slide60.xml.rels" ContentType="application/vnd.openxmlformats-package.relationships+xml"/>
  <Override PartName="/ppt/slides/_rels/slide79.xml.rels" ContentType="application/vnd.openxmlformats-package.relationships+xml"/>
  <Override PartName="/ppt/slides/_rels/slide61.xml.rels" ContentType="application/vnd.openxmlformats-package.relationships+xml"/>
  <Override PartName="/ppt/slides/_rels/slide62.xml.rels" ContentType="application/vnd.openxmlformats-package.relationships+xml"/>
  <Override PartName="/ppt/slides/_rels/slide63.xml.rels" ContentType="application/vnd.openxmlformats-package.relationships+xml"/>
  <Override PartName="/ppt/slides/_rels/slide64.xml.rels" ContentType="application/vnd.openxmlformats-package.relationships+xml"/>
  <Override PartName="/ppt/slides/_rels/slide96.xml.rels" ContentType="application/vnd.openxmlformats-package.relationships+xml"/>
  <Override PartName="/ppt/slides/_rels/slide8.xml.rels" ContentType="application/vnd.openxmlformats-package.relationships+xml"/>
  <Override PartName="/ppt/slides/_rels/slide65.xml.rels" ContentType="application/vnd.openxmlformats-package.relationships+xml"/>
  <Override PartName="/ppt/slides/_rels/slide9.xml.rels" ContentType="application/vnd.openxmlformats-package.relationships+xml"/>
  <Override PartName="/ppt/slides/_rels/slide66.xml.rels" ContentType="application/vnd.openxmlformats-package.relationships+xml"/>
  <Override PartName="/ppt/slides/_rels/slide67.xml.rels" ContentType="application/vnd.openxmlformats-package.relationships+xml"/>
  <Override PartName="/ppt/slides/_rels/slide57.xml.rels" ContentType="application/vnd.openxmlformats-package.relationships+xml"/>
  <Override PartName="/ppt/slides/_rels/slide71.xml.rels" ContentType="application/vnd.openxmlformats-package.relationships+xml"/>
  <Override PartName="/ppt/slides/_rels/slide72.xml.rels" ContentType="application/vnd.openxmlformats-package.relationships+xml"/>
  <Override PartName="/ppt/slides/_rels/slide73.xml.rels" ContentType="application/vnd.openxmlformats-package.relationships+xml"/>
  <Override PartName="/ppt/slides/_rels/slide74.xml.rels" ContentType="application/vnd.openxmlformats-package.relationships+xml"/>
  <Override PartName="/ppt/slides/_rels/slide75.xml.rels" ContentType="application/vnd.openxmlformats-package.relationships+xml"/>
  <Override PartName="/ppt/slides/_rels/slide76.xml.rels" ContentType="application/vnd.openxmlformats-package.relationships+xml"/>
  <Override PartName="/ppt/slides/_rels/slide78.xml.rels" ContentType="application/vnd.openxmlformats-package.relationships+xml"/>
  <Override PartName="/ppt/slides/_rels/slide30.xml.rels" ContentType="application/vnd.openxmlformats-package.relationships+xml"/>
  <Override PartName="/ppt/slides/_rels/slide87.xml.rels" ContentType="application/vnd.openxmlformats-package.relationships+xml"/>
  <Override PartName="/ppt/slides/_rels/slide31.xml.rels" ContentType="application/vnd.openxmlformats-package.relationships+xml"/>
  <Override PartName="/ppt/slides/_rels/slide88.xml.rels" ContentType="application/vnd.openxmlformats-package.relationships+xml"/>
  <Override PartName="/ppt/slides/_rels/slide32.xml.rels" ContentType="application/vnd.openxmlformats-package.relationships+xml"/>
  <Override PartName="/ppt/slides/_rels/slide89.xml.rels" ContentType="application/vnd.openxmlformats-package.relationships+xml"/>
  <Override PartName="/ppt/slides/slide6.xml" ContentType="application/vnd.openxmlformats-officedocument.presentationml.slide+xml"/>
  <Override PartName="/ppt/slides/slide54.xml" ContentType="application/vnd.openxmlformats-officedocument.presentationml.slide+xml"/>
  <Override PartName="/ppt/slides/slide20.xml" ContentType="application/vnd.openxmlformats-officedocument.presentationml.slide+xml"/>
  <Override PartName="/ppt/slides/slide79.xml" ContentType="application/vnd.openxmlformats-officedocument.presentationml.slide+xml"/>
  <Override PartName="/ppt/slides/slide27.xml" ContentType="application/vnd.openxmlformats-officedocument.presentationml.slide+xml"/>
  <Override PartName="/ppt/slides/slide5.xml" ContentType="application/vnd.openxmlformats-officedocument.presentationml.slide+xml"/>
  <Override PartName="/ppt/slides/slide53.xml" ContentType="application/vnd.openxmlformats-officedocument.presentationml.slide+xml"/>
  <Override PartName="/ppt/slides/slide8.xml" ContentType="application/vnd.openxmlformats-officedocument.presentationml.slide+xml"/>
  <Override PartName="/ppt/slides/slide56.xml" ContentType="application/vnd.openxmlformats-officedocument.presentationml.slide+xml"/>
  <Override PartName="/ppt/slides/slide10.xml" ContentType="application/vnd.openxmlformats-officedocument.presentationml.slide+xml"/>
  <Override PartName="/ppt/slides/slide69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s/slide94.xml" ContentType="application/vnd.openxmlformats-officedocument.presentationml.slide+xml"/>
  <Override PartName="/ppt/slides/slide24.xml" ContentType="application/vnd.openxmlformats-officedocument.presentationml.slide+xml"/>
  <Override PartName="/ppt/slides/slide2.xml" ContentType="application/vnd.openxmlformats-officedocument.presentationml.slide+xml"/>
  <Override PartName="/ppt/slides/slide50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51.xml" ContentType="application/vnd.openxmlformats-officedocument.presentationml.slide+xml"/>
  <Override PartName="/ppt/slides/slide26.xml" ContentType="application/vnd.openxmlformats-officedocument.presentationml.slide+xml"/>
  <Override PartName="/ppt/slides/slide4.xml" ContentType="application/vnd.openxmlformats-officedocument.presentationml.slide+xml"/>
  <Override PartName="/ppt/slides/slide52.xml" ContentType="application/vnd.openxmlformats-officedocument.presentationml.slide+xml"/>
  <Override PartName="/ppt/slides/slide9.xml" ContentType="application/vnd.openxmlformats-officedocument.presentationml.slide+xml"/>
  <Override PartName="/ppt/slides/slide57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90.xml" ContentType="application/vnd.openxmlformats-officedocument.presentationml.slide+xml"/>
  <Override PartName="/ppt/slides/slide16.xml" ContentType="application/vnd.openxmlformats-officedocument.presentationml.slide+xml"/>
  <Override PartName="/ppt/slides/slide91.xml" ContentType="application/vnd.openxmlformats-officedocument.presentationml.slide+xml"/>
  <Override PartName="/ppt/slides/slide17.xml" ContentType="application/vnd.openxmlformats-officedocument.presentationml.slide+xml"/>
  <Override PartName="/ppt/slides/slide92.xml" ContentType="application/vnd.openxmlformats-officedocument.presentationml.slide+xml"/>
  <Override PartName="/ppt/slides/slide18.xml" ContentType="application/vnd.openxmlformats-officedocument.presentationml.slide+xml"/>
  <Override PartName="/ppt/slides/slide93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_rels/presentation.xml.rels" ContentType="application/vnd.openxmlformats-package.relationships+xml"/>
  <Override PartName="/ppt/media/image84.png" ContentType="image/png"/>
  <Override PartName="/ppt/media/image83.png" ContentType="image/png"/>
  <Override PartName="/ppt/media/image82.png" ContentType="image/png"/>
  <Override PartName="/ppt/media/image81.png" ContentType="image/png"/>
  <Override PartName="/ppt/media/image80.png" ContentType="image/png"/>
  <Override PartName="/ppt/media/image78.png" ContentType="image/png"/>
  <Override PartName="/ppt/media/image77.png" ContentType="image/png"/>
  <Override PartName="/ppt/media/image76.png" ContentType="image/png"/>
  <Override PartName="/ppt/media/image75.png" ContentType="image/png"/>
  <Override PartName="/ppt/media/image74.png" ContentType="image/png"/>
  <Override PartName="/ppt/media/image73.png" ContentType="image/png"/>
  <Override PartName="/ppt/media/image72.png" ContentType="image/png"/>
  <Override PartName="/ppt/media/image71.png" ContentType="image/png"/>
  <Override PartName="/ppt/media/image70.png" ContentType="image/png"/>
  <Override PartName="/ppt/media/image68.png" ContentType="image/png"/>
  <Override PartName="/ppt/media/image67.png" ContentType="image/png"/>
  <Override PartName="/ppt/media/image66.png" ContentType="image/png"/>
  <Override PartName="/ppt/media/image65.png" ContentType="image/png"/>
  <Override PartName="/ppt/media/image64.png" ContentType="image/png"/>
  <Override PartName="/ppt/media/image63.png" ContentType="image/png"/>
  <Override PartName="/ppt/media/image62.png" ContentType="image/png"/>
  <Override PartName="/ppt/media/image61.png" ContentType="image/png"/>
  <Override PartName="/ppt/media/image60.png" ContentType="image/png"/>
  <Override PartName="/ppt/media/image50.png" ContentType="image/png"/>
  <Override PartName="/ppt/media/image49.png" ContentType="image/png"/>
  <Override PartName="/ppt/media/image48.png" ContentType="image/png"/>
  <Override PartName="/ppt/media/image47.png" ContentType="image/png"/>
  <Override PartName="/ppt/media/image79.png" ContentType="image/png"/>
  <Override PartName="/ppt/media/image20.png" ContentType="image/png"/>
  <Override PartName="/ppt/media/image55.png" ContentType="image/png"/>
  <Override PartName="/ppt/media/image5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54.png" ContentType="image/png"/>
  <Override PartName="/ppt/media/image4.png" ContentType="image/png"/>
  <Override PartName="/ppt/media/image39.png" ContentType="image/png"/>
  <Override PartName="/ppt/media/image53.png" ContentType="image/png"/>
  <Override PartName="/ppt/media/image3.png" ContentType="image/png"/>
  <Override PartName="/ppt/media/image38.png" ContentType="image/png"/>
  <Override PartName="/ppt/media/image22.png" ContentType="image/png"/>
  <Override PartName="/ppt/media/image57.png" ContentType="image/png"/>
  <Override PartName="/ppt/media/image7.png" ContentType="image/png"/>
  <Override PartName="/ppt/media/image52.png" ContentType="image/png"/>
  <Override PartName="/ppt/media/image2.png" ContentType="image/png"/>
  <Override PartName="/ppt/media/image37.png" ContentType="image/png"/>
  <Override PartName="/ppt/media/image21.png" ContentType="image/png"/>
  <Override PartName="/ppt/media/image56.png" ContentType="image/png"/>
  <Override PartName="/ppt/media/image6.png" ContentType="image/png"/>
  <Override PartName="/ppt/media/image51.png" ContentType="image/png"/>
  <Override PartName="/ppt/media/image1.png" ContentType="image/png"/>
  <Override PartName="/ppt/media/image36.png" ContentType="image/png"/>
  <Override PartName="/ppt/media/image58.png" ContentType="image/png"/>
  <Override PartName="/ppt/media/image8.png" ContentType="image/png"/>
  <Override PartName="/ppt/media/image23.png" ContentType="image/png"/>
  <Override PartName="/ppt/media/image69.png" ContentType="image/png"/>
  <Override PartName="/ppt/media/image10.png" ContentType="image/png"/>
  <Override PartName="/ppt/media/image59.png" ContentType="image/png"/>
  <Override PartName="/ppt/media/image9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  <p:sldId id="347" r:id="rId97"/>
    <p:sldId id="348" r:id="rId98"/>
    <p:sldId id="349" r:id="rId99"/>
    <p:sldId id="350" r:id="rId100"/>
    <p:sldId id="351" r:id="rId101"/>
    <p:sldId id="352" r:id="rId102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slide" Target="slides/slide60.xml"/><Relationship Id="rId66" Type="http://schemas.openxmlformats.org/officeDocument/2006/relationships/slide" Target="slides/slide61.xml"/><Relationship Id="rId67" Type="http://schemas.openxmlformats.org/officeDocument/2006/relationships/slide" Target="slides/slide62.xml"/><Relationship Id="rId68" Type="http://schemas.openxmlformats.org/officeDocument/2006/relationships/slide" Target="slides/slide63.xml"/><Relationship Id="rId69" Type="http://schemas.openxmlformats.org/officeDocument/2006/relationships/slide" Target="slides/slide64.xml"/><Relationship Id="rId70" Type="http://schemas.openxmlformats.org/officeDocument/2006/relationships/slide" Target="slides/slide65.xml"/><Relationship Id="rId71" Type="http://schemas.openxmlformats.org/officeDocument/2006/relationships/slide" Target="slides/slide66.xml"/><Relationship Id="rId72" Type="http://schemas.openxmlformats.org/officeDocument/2006/relationships/slide" Target="slides/slide67.xml"/><Relationship Id="rId73" Type="http://schemas.openxmlformats.org/officeDocument/2006/relationships/slide" Target="slides/slide68.xml"/><Relationship Id="rId74" Type="http://schemas.openxmlformats.org/officeDocument/2006/relationships/slide" Target="slides/slide69.xml"/><Relationship Id="rId75" Type="http://schemas.openxmlformats.org/officeDocument/2006/relationships/slide" Target="slides/slide70.xml"/><Relationship Id="rId76" Type="http://schemas.openxmlformats.org/officeDocument/2006/relationships/slide" Target="slides/slide71.xml"/><Relationship Id="rId77" Type="http://schemas.openxmlformats.org/officeDocument/2006/relationships/slide" Target="slides/slide72.xml"/><Relationship Id="rId78" Type="http://schemas.openxmlformats.org/officeDocument/2006/relationships/slide" Target="slides/slide73.xml"/><Relationship Id="rId79" Type="http://schemas.openxmlformats.org/officeDocument/2006/relationships/slide" Target="slides/slide74.xml"/><Relationship Id="rId80" Type="http://schemas.openxmlformats.org/officeDocument/2006/relationships/slide" Target="slides/slide75.xml"/><Relationship Id="rId81" Type="http://schemas.openxmlformats.org/officeDocument/2006/relationships/slide" Target="slides/slide76.xml"/><Relationship Id="rId82" Type="http://schemas.openxmlformats.org/officeDocument/2006/relationships/slide" Target="slides/slide77.xml"/><Relationship Id="rId83" Type="http://schemas.openxmlformats.org/officeDocument/2006/relationships/slide" Target="slides/slide78.xml"/><Relationship Id="rId84" Type="http://schemas.openxmlformats.org/officeDocument/2006/relationships/slide" Target="slides/slide79.xml"/><Relationship Id="rId85" Type="http://schemas.openxmlformats.org/officeDocument/2006/relationships/slide" Target="slides/slide80.xml"/><Relationship Id="rId86" Type="http://schemas.openxmlformats.org/officeDocument/2006/relationships/slide" Target="slides/slide81.xml"/><Relationship Id="rId87" Type="http://schemas.openxmlformats.org/officeDocument/2006/relationships/slide" Target="slides/slide82.xml"/><Relationship Id="rId88" Type="http://schemas.openxmlformats.org/officeDocument/2006/relationships/slide" Target="slides/slide83.xml"/><Relationship Id="rId89" Type="http://schemas.openxmlformats.org/officeDocument/2006/relationships/slide" Target="slides/slide84.xml"/><Relationship Id="rId90" Type="http://schemas.openxmlformats.org/officeDocument/2006/relationships/slide" Target="slides/slide85.xml"/><Relationship Id="rId91" Type="http://schemas.openxmlformats.org/officeDocument/2006/relationships/slide" Target="slides/slide86.xml"/><Relationship Id="rId92" Type="http://schemas.openxmlformats.org/officeDocument/2006/relationships/slide" Target="slides/slide87.xml"/><Relationship Id="rId93" Type="http://schemas.openxmlformats.org/officeDocument/2006/relationships/slide" Target="slides/slide88.xml"/><Relationship Id="rId94" Type="http://schemas.openxmlformats.org/officeDocument/2006/relationships/slide" Target="slides/slide89.xml"/><Relationship Id="rId95" Type="http://schemas.openxmlformats.org/officeDocument/2006/relationships/slide" Target="slides/slide90.xml"/><Relationship Id="rId96" Type="http://schemas.openxmlformats.org/officeDocument/2006/relationships/slide" Target="slides/slide91.xml"/><Relationship Id="rId97" Type="http://schemas.openxmlformats.org/officeDocument/2006/relationships/slide" Target="slides/slide92.xml"/><Relationship Id="rId98" Type="http://schemas.openxmlformats.org/officeDocument/2006/relationships/slide" Target="slides/slide93.xml"/><Relationship Id="rId99" Type="http://schemas.openxmlformats.org/officeDocument/2006/relationships/slide" Target="slides/slide94.xml"/><Relationship Id="rId100" Type="http://schemas.openxmlformats.org/officeDocument/2006/relationships/slide" Target="slides/slide95.xml"/><Relationship Id="rId101" Type="http://schemas.openxmlformats.org/officeDocument/2006/relationships/slide" Target="slides/slide96.xml"/><Relationship Id="rId102" Type="http://schemas.openxmlformats.org/officeDocument/2006/relationships/slide" Target="slides/slide9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png"/><Relationship Id="rId3" Type="http://schemas.openxmlformats.org/officeDocument/2006/relationships/image" Target="../media/image8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757836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782640" y="3939120"/>
            <a:ext cx="757836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6596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665960" y="393912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782640" y="393912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757836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782640" y="1560240"/>
            <a:ext cx="757836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" name="" descr=""/>
          <p:cNvPicPr/>
          <p:nvPr/>
        </p:nvPicPr>
        <p:blipFill>
          <a:blip r:embed="rId2"/>
          <a:stretch/>
        </p:blipFill>
        <p:spPr>
          <a:xfrm>
            <a:off x="1717560" y="1560240"/>
            <a:ext cx="5707800" cy="4554720"/>
          </a:xfrm>
          <a:prstGeom prst="rect">
            <a:avLst/>
          </a:prstGeom>
          <a:ln>
            <a:noFill/>
          </a:ln>
        </p:spPr>
      </p:pic>
      <p:pic>
        <p:nvPicPr>
          <p:cNvPr id="36" name="" descr=""/>
          <p:cNvPicPr/>
          <p:nvPr/>
        </p:nvPicPr>
        <p:blipFill>
          <a:blip r:embed="rId3"/>
          <a:stretch/>
        </p:blipFill>
        <p:spPr>
          <a:xfrm>
            <a:off x="1717560" y="1560240"/>
            <a:ext cx="5707800" cy="45547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782640" y="1560240"/>
            <a:ext cx="7578360" cy="4554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757836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369792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4665960" y="1560240"/>
            <a:ext cx="369792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782640" y="347040"/>
            <a:ext cx="7578360" cy="353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782640" y="393912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4665960" y="1560240"/>
            <a:ext cx="369792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782640" y="1560240"/>
            <a:ext cx="7578360" cy="4554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369792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466596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4665960" y="393912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66596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782640" y="3939120"/>
            <a:ext cx="757836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757836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782640" y="3939120"/>
            <a:ext cx="757836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6596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665960" y="393912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 type="body"/>
          </p:nvPr>
        </p:nvSpPr>
        <p:spPr>
          <a:xfrm>
            <a:off x="782640" y="393912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757836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782640" y="1560240"/>
            <a:ext cx="757836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3" name="" descr=""/>
          <p:cNvPicPr/>
          <p:nvPr/>
        </p:nvPicPr>
        <p:blipFill>
          <a:blip r:embed="rId2"/>
          <a:stretch/>
        </p:blipFill>
        <p:spPr>
          <a:xfrm>
            <a:off x="1717560" y="1560240"/>
            <a:ext cx="5707800" cy="4554720"/>
          </a:xfrm>
          <a:prstGeom prst="rect">
            <a:avLst/>
          </a:prstGeom>
          <a:ln>
            <a:noFill/>
          </a:ln>
        </p:spPr>
      </p:pic>
      <p:pic>
        <p:nvPicPr>
          <p:cNvPr id="74" name="" descr=""/>
          <p:cNvPicPr/>
          <p:nvPr/>
        </p:nvPicPr>
        <p:blipFill>
          <a:blip r:embed="rId3"/>
          <a:stretch/>
        </p:blipFill>
        <p:spPr>
          <a:xfrm>
            <a:off x="1717560" y="1560240"/>
            <a:ext cx="5707800" cy="45547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782640" y="1560240"/>
            <a:ext cx="7578360" cy="4554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757836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369792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665960" y="1560240"/>
            <a:ext cx="369792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757836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782640" y="347040"/>
            <a:ext cx="7578360" cy="353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782640" y="393912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665960" y="1560240"/>
            <a:ext cx="369792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369792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6596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665960" y="393912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66596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782640" y="3939120"/>
            <a:ext cx="757836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757836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782640" y="3939120"/>
            <a:ext cx="757836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6596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665960" y="393912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782640" y="393912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757836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782640" y="1560240"/>
            <a:ext cx="757836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0" name="" descr=""/>
          <p:cNvPicPr/>
          <p:nvPr/>
        </p:nvPicPr>
        <p:blipFill>
          <a:blip r:embed="rId2"/>
          <a:stretch/>
        </p:blipFill>
        <p:spPr>
          <a:xfrm>
            <a:off x="1717560" y="1560240"/>
            <a:ext cx="5707800" cy="4554720"/>
          </a:xfrm>
          <a:prstGeom prst="rect">
            <a:avLst/>
          </a:prstGeom>
          <a:ln>
            <a:noFill/>
          </a:ln>
        </p:spPr>
      </p:pic>
      <p:pic>
        <p:nvPicPr>
          <p:cNvPr id="111" name="" descr=""/>
          <p:cNvPicPr/>
          <p:nvPr/>
        </p:nvPicPr>
        <p:blipFill>
          <a:blip r:embed="rId3"/>
          <a:stretch/>
        </p:blipFill>
        <p:spPr>
          <a:xfrm>
            <a:off x="1717560" y="1560240"/>
            <a:ext cx="5707800" cy="45547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subTitle"/>
          </p:nvPr>
        </p:nvSpPr>
        <p:spPr>
          <a:xfrm>
            <a:off x="782640" y="1560240"/>
            <a:ext cx="7578360" cy="4554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757836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369792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65960" y="1560240"/>
            <a:ext cx="369792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369792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4665960" y="1560240"/>
            <a:ext cx="369792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subTitle"/>
          </p:nvPr>
        </p:nvSpPr>
        <p:spPr>
          <a:xfrm>
            <a:off x="782640" y="347040"/>
            <a:ext cx="7578360" cy="353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782640" y="393912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4665960" y="1560240"/>
            <a:ext cx="369792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369792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466596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4665960" y="393912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466596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782640" y="3939120"/>
            <a:ext cx="757836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757836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782640" y="3939120"/>
            <a:ext cx="757836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466596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 type="body"/>
          </p:nvPr>
        </p:nvSpPr>
        <p:spPr>
          <a:xfrm>
            <a:off x="4665960" y="393912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PlaceHolder 5"/>
          <p:cNvSpPr>
            <a:spLocks noGrp="1"/>
          </p:cNvSpPr>
          <p:nvPr>
            <p:ph type="body"/>
          </p:nvPr>
        </p:nvSpPr>
        <p:spPr>
          <a:xfrm>
            <a:off x="782640" y="393912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757836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782640" y="1560240"/>
            <a:ext cx="757836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7" name="" descr=""/>
          <p:cNvPicPr/>
          <p:nvPr/>
        </p:nvPicPr>
        <p:blipFill>
          <a:blip r:embed="rId2"/>
          <a:stretch/>
        </p:blipFill>
        <p:spPr>
          <a:xfrm>
            <a:off x="1717560" y="1560240"/>
            <a:ext cx="5707800" cy="4554720"/>
          </a:xfrm>
          <a:prstGeom prst="rect">
            <a:avLst/>
          </a:prstGeom>
          <a:ln>
            <a:noFill/>
          </a:ln>
        </p:spPr>
      </p:pic>
      <p:pic>
        <p:nvPicPr>
          <p:cNvPr id="148" name="" descr=""/>
          <p:cNvPicPr/>
          <p:nvPr/>
        </p:nvPicPr>
        <p:blipFill>
          <a:blip r:embed="rId3"/>
          <a:stretch/>
        </p:blipFill>
        <p:spPr>
          <a:xfrm>
            <a:off x="1717560" y="1560240"/>
            <a:ext cx="5707800" cy="45547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782640" y="347040"/>
            <a:ext cx="7578360" cy="353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782640" y="393912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665960" y="1560240"/>
            <a:ext cx="369792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3697920" cy="4554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6596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65960" y="393912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78264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65960" y="1560240"/>
            <a:ext cx="369792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782640" y="3939120"/>
            <a:ext cx="7578360" cy="21722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992880"/>
            <a:ext cx="8520120" cy="273636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单击鼠标编辑标题文字格式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/>
          </p:nvPr>
        </p:nvSpPr>
        <p:spPr>
          <a:xfrm>
            <a:off x="8472600" y="6217560"/>
            <a:ext cx="548280" cy="5245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25B93F77-2675-4585-8031-DF7E117A3F06}" type="slidenum">
              <a:rPr b="0" lang="en-US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&lt;编号&gt;</a:t>
            </a:fld>
            <a:endParaRPr b="0" lang="en-U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单击鼠标编辑大纲文字格式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第二个大纲级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第三大纲级别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第四大纲级别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第五大纲级别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第六大纲级别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第七大纲级别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CustomShape 1"/>
          <p:cNvSpPr/>
          <p:nvPr/>
        </p:nvSpPr>
        <p:spPr>
          <a:xfrm>
            <a:off x="0" y="0"/>
            <a:ext cx="9143640" cy="1457640"/>
          </a:xfrm>
          <a:prstGeom prst="rect">
            <a:avLst/>
          </a:prstGeom>
          <a:solidFill>
            <a:srgbClr val="f3f3f3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" name="PlaceHolder 2"/>
          <p:cNvSpPr>
            <a:spLocks noGrp="1"/>
          </p:cNvSpPr>
          <p:nvPr>
            <p:ph type="title"/>
          </p:nvPr>
        </p:nvSpPr>
        <p:spPr>
          <a:xfrm>
            <a:off x="782640" y="347040"/>
            <a:ext cx="7578360" cy="7632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单击鼠标编辑标题文字格式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782640" y="1560240"/>
            <a:ext cx="7578360" cy="45547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单击鼠标编辑大纲文字格式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第二个大纲级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第三大纲级别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第四大纲级别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第五大纲级别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第六大纲级别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第七大纲级别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sldNum"/>
          </p:nvPr>
        </p:nvSpPr>
        <p:spPr>
          <a:xfrm>
            <a:off x="8472600" y="6217560"/>
            <a:ext cx="548280" cy="5245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0E70DA9D-66C5-407E-ADE2-C71A9CF7CB34}" type="slidenum">
              <a:rPr b="0" lang="en-US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&lt;编号&gt;</a:t>
            </a:fld>
            <a:endParaRPr b="0" lang="en-U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311760" y="2867760"/>
            <a:ext cx="8520120" cy="112212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单击鼠标编辑标题文字格式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sldNum"/>
          </p:nvPr>
        </p:nvSpPr>
        <p:spPr>
          <a:xfrm>
            <a:off x="8472600" y="6217560"/>
            <a:ext cx="548280" cy="5245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6169780B-6897-45FF-9EC1-1C9941C66890}" type="slidenum">
              <a:rPr b="0" lang="en-US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&lt;编号&gt;</a:t>
            </a:fld>
            <a:endParaRPr b="0" lang="en-U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单击鼠标编辑大纲文字格式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第二个大纲级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第三大纲级别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第四大纲级别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第五大纲级别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第六大纲级别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第七大纲级别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sldNum"/>
          </p:nvPr>
        </p:nvSpPr>
        <p:spPr>
          <a:xfrm>
            <a:off x="8472600" y="6217560"/>
            <a:ext cx="548280" cy="5245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BE86900F-7DC3-4614-81C7-ACE16FB86BC6}" type="slidenum">
              <a:rPr b="0" lang="en-US" sz="10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&lt;编号&gt;</a:t>
            </a:fld>
            <a:endParaRPr b="0" lang="en-U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单击鼠标编辑标题文字格式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单击鼠标编辑大纲文字格式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第二个大纲级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第三大纲级别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第四大纲级别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第五大纲级别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第六大纲级别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第七大纲级别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hyperlink" Target="https://developer.spotify.com/web-api/endpoint-reference/" TargetMode="External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hyperlink" Target="https://developer.spotify.com/web-api/get-album/" TargetMode="External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hyperlink" Target="https://developer.spotify.com/web-api/get-album/" TargetMode="External"/><Relationship Id="rId2" Type="http://schemas.openxmlformats.org/officeDocument/2006/relationships/slideLayout" Target="../slideLayouts/slideLayout1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hyperlink" Target="https://api.spotify.com/v1/albums/0sNOF9WDwhWunNAHPD3Baj" TargetMode="External"/><Relationship Id="rId2" Type="http://schemas.openxmlformats.org/officeDocument/2006/relationships/slideLayout" Target="../slideLayouts/slideLayout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hyperlink" Target="https://api.spotify.com/v1/albums/0sNOF9WDwhWunNAHPD3Baj" TargetMode="External"/><Relationship Id="rId2" Type="http://schemas.openxmlformats.org/officeDocument/2006/relationships/hyperlink" Target="https://codepen.io/fullstackccu/pen/arvLXO?editors=1111" TargetMode="External"/><Relationship Id="rId3" Type="http://schemas.openxmlformats.org/officeDocument/2006/relationships/hyperlink" Target="https://codepen.io/fullstackccu/full/arvLXO?editors=1111" TargetMode="External"/><Relationship Id="rId4" Type="http://schemas.openxmlformats.org/officeDocument/2006/relationships/slideLayout" Target="../slideLayouts/slideLayout1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hyperlink" Target="https://developer.spotify.com/console/get-search-item/?q=tania+bowra&amp;type=artist" TargetMode="External"/><Relationship Id="rId2" Type="http://schemas.openxmlformats.org/officeDocument/2006/relationships/slideLayout" Target="../slideLayouts/slideLayout1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hyperlink" Target="https://developer.spotify.com/web-api/search-item/" TargetMode="External"/><Relationship Id="rId2" Type="http://schemas.openxmlformats.org/officeDocument/2006/relationships/hyperlink" Target="https://fullstackccu.github.io/lectures/17/spotify-albums/spotify-discography.html" TargetMode="External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1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hyperlink" Target="https://api.spotify.com/v1/search?type=album&amp;q=query" TargetMode="External"/><Relationship Id="rId2" Type="http://schemas.openxmlformats.org/officeDocument/2006/relationships/hyperlink" Target="https://api.spotify.com/v1/search?type=album&amp;q=query" TargetMode="External"/><Relationship Id="rId3" Type="http://schemas.openxmlformats.org/officeDocument/2006/relationships/hyperlink" Target="https://api.spotify.com/v1/search?type=album&amp;q=beyonce" TargetMode="External"/><Relationship Id="rId4" Type="http://schemas.openxmlformats.org/officeDocument/2006/relationships/hyperlink" Target="https://api.spotify.com/v1/search?type=album&amp;q=beyonce" TargetMode="External"/><Relationship Id="rId5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hyperlink" Target="https://codepen.io/bee-arcade/pen/963ae17d61f828a7b5c321c148b84e40?editors=1011" TargetMode="External"/><Relationship Id="rId3" Type="http://schemas.openxmlformats.org/officeDocument/2006/relationships/hyperlink" Target="https://codepen.io/bee-arcade/pen/bd301158f62a54e40eea37da1aff0d7a?editors=1011" TargetMode="External"/><Relationship Id="rId4" Type="http://schemas.openxmlformats.org/officeDocument/2006/relationships/hyperlink" Target="https://codepen.io/bee-arcade/pen/714933b816bf4f91a6ae4ab8eba6b649?editors=1011" TargetMode="External"/><Relationship Id="rId5" Type="http://schemas.openxmlformats.org/officeDocument/2006/relationships/slideLayout" Target="../slideLayouts/slideLayout1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hyperlink" Target="https://developer.spotify.com/web-api/search-item/" TargetMode="External"/><Relationship Id="rId2" Type="http://schemas.openxmlformats.org/officeDocument/2006/relationships/hyperlink" Target="https://fullstackccu.github.io/lectures/17/spotify-albums/spotify-discography.html" TargetMode="External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1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hyperlink" Target="https://github.com/Giphy/GiphyAPI#search-endpoint" TargetMode="External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hyperlink" Target="https://www.yelp.com/developers/documentation/v3/business_search" TargetMode="External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hyperlink" Target="http://fullstackccu.github.io/lectures/18/albums/fetch-json.html" TargetMode="External"/><Relationship Id="rId2" Type="http://schemas.openxmlformats.org/officeDocument/2006/relationships/hyperlink" Target="http://fullstackccu.github.io/lectures/18/albums/albums.json" TargetMode="External"/><Relationship Id="rId3" Type="http://schemas.openxmlformats.org/officeDocument/2006/relationships/image" Target="../media/image20.png"/><Relationship Id="rId4" Type="http://schemas.openxmlformats.org/officeDocument/2006/relationships/hyperlink" Target="http://fullstackccu.github.io/lectures/18/albums/fetch-json.html" TargetMode="External"/><Relationship Id="rId5" Type="http://schemas.openxmlformats.org/officeDocument/2006/relationships/hyperlink" Target="https://web.stanford.edu/class/cs193x/lectures/18/albums.json" TargetMode="External"/><Relationship Id="rId6" Type="http://schemas.openxmlformats.org/officeDocument/2006/relationships/image" Target="../media/image21.png"/><Relationship Id="rId7" Type="http://schemas.openxmlformats.org/officeDocument/2006/relationships/slideLayout" Target="../slideLayouts/slideLayout15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hyperlink" Target="https://en.wikipedia.org/wiki/Cross-origin_resource_sharing" TargetMode="External"/><Relationship Id="rId2" Type="http://schemas.openxmlformats.org/officeDocument/2006/relationships/slideLayout" Target="../slideLayouts/slideLayout15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hyperlink" Target="https://enable-cors.org/server_apache.html" TargetMode="External"/><Relationship Id="rId2" Type="http://schemas.openxmlformats.org/officeDocument/2006/relationships/slideLayout" Target="../slideLayouts/slideLayout15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hyperlink" Target="https://codepen.io/fullstackccu/pen/RmWVEg" TargetMode="External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5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hyperlink" Target="https://codepen.io/fullstackccu/pen/jorXvN" TargetMode="External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5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hyperlink" Target="https://codepen.io/fullstackccu/pen/jorXvN" TargetMode="External"/><Relationship Id="rId4" Type="http://schemas.openxmlformats.org/officeDocument/2006/relationships/slideLayout" Target="../slideLayouts/slideLayout15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5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hyperlink" Target="https://codepen.io/fullstackccu/pen/QREzJL" TargetMode="External"/><Relationship Id="rId3" Type="http://schemas.openxmlformats.org/officeDocument/2006/relationships/slideLayout" Target="../slideLayouts/slideLayout15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hyperlink" Target="https://codepen.io/fullstackccu/pen/OYXrqq?editors=1010" TargetMode="External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15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5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hyperlink" Target="https://fullstackccu.github.io/lectures/17/oo-albums/albums.json" TargetMode="External"/><Relationship Id="rId2" Type="http://schemas.openxmlformats.org/officeDocument/2006/relationships/hyperlink" Target="https://codepen.io/fullstackccu/pen/RmWVEg" TargetMode="External"/><Relationship Id="rId3" Type="http://schemas.openxmlformats.org/officeDocument/2006/relationships/image" Target="../media/image31.png"/><Relationship Id="rId4" Type="http://schemas.openxmlformats.org/officeDocument/2006/relationships/slideLayout" Target="../slideLayouts/slideLayout15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5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slideLayout" Target="../slideLayouts/slideLayout37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image" Target="../media/image36.png"/><Relationship Id="rId3" Type="http://schemas.openxmlformats.org/officeDocument/2006/relationships/image" Target="../media/image37.png"/><Relationship Id="rId4" Type="http://schemas.openxmlformats.org/officeDocument/2006/relationships/slideLayout" Target="../slideLayouts/slideLayout37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hyperlink" Target="https://codepen.io/fullstackccu/pen/wbWRVL" TargetMode="External"/><Relationship Id="rId3" Type="http://schemas.openxmlformats.org/officeDocument/2006/relationships/slideLayout" Target="../slideLayouts/slideLayout25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hyperlink" Target="https://codepen.io/fullstackccu/pen/Gaqzpe" TargetMode="External"/><Relationship Id="rId2" Type="http://schemas.openxmlformats.org/officeDocument/2006/relationships/slideLayout" Target="../slideLayouts/slideLayout15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image" Target="../media/image40.png"/><Relationship Id="rId3" Type="http://schemas.openxmlformats.org/officeDocument/2006/relationships/slideLayout" Target="../slideLayouts/slideLayout37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image" Target="../media/image42.png"/><Relationship Id="rId3" Type="http://schemas.openxmlformats.org/officeDocument/2006/relationships/slideLayout" Target="../slideLayouts/slideLayout37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image" Target="../media/image44.png"/><Relationship Id="rId3" Type="http://schemas.openxmlformats.org/officeDocument/2006/relationships/image" Target="../media/image45.png"/><Relationship Id="rId4" Type="http://schemas.openxmlformats.org/officeDocument/2006/relationships/image" Target="../media/image46.png"/><Relationship Id="rId5" Type="http://schemas.openxmlformats.org/officeDocument/2006/relationships/slideLayout" Target="../slideLayouts/slideLayout37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image" Target="../media/image48.png"/><Relationship Id="rId3" Type="http://schemas.openxmlformats.org/officeDocument/2006/relationships/image" Target="../media/image49.png"/><Relationship Id="rId4" Type="http://schemas.openxmlformats.org/officeDocument/2006/relationships/image" Target="../media/image50.png"/><Relationship Id="rId5" Type="http://schemas.openxmlformats.org/officeDocument/2006/relationships/slideLayout" Target="../slideLayouts/slideLayout37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image" Target="../media/image52.png"/><Relationship Id="rId3" Type="http://schemas.openxmlformats.org/officeDocument/2006/relationships/image" Target="../media/image53.png"/><Relationship Id="rId4" Type="http://schemas.openxmlformats.org/officeDocument/2006/relationships/image" Target="../media/image54.png"/><Relationship Id="rId5" Type="http://schemas.openxmlformats.org/officeDocument/2006/relationships/slideLayout" Target="../slideLayouts/slideLayout37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image" Target="../media/image56.png"/><Relationship Id="rId3" Type="http://schemas.openxmlformats.org/officeDocument/2006/relationships/slideLayout" Target="../slideLayouts/slideLayout15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5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5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hyperlink" Target="https://www.youtube.com/watch?v=8aGhZQkoFbQ&amp;t=1s" TargetMode="External"/><Relationship Id="rId2" Type="http://schemas.openxmlformats.org/officeDocument/2006/relationships/hyperlink" Target="https://jakearchibald.com/2015/tasks-microtasks-queues-and-schedules/" TargetMode="External"/><Relationship Id="rId3" Type="http://schemas.openxmlformats.org/officeDocument/2006/relationships/hyperlink" Target="https://jakearchibald.com/2015/tasks-microtasks-queues-and-schedules/" TargetMode="External"/><Relationship Id="rId4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s://en.wikipedia.org/wiki/Representational_state_transfer#Applied_to_Web_services" TargetMode="External"/><Relationship Id="rId2" Type="http://schemas.openxmlformats.org/officeDocument/2006/relationships/hyperlink" Target="https://en.wikipedia.org/wiki/Hypertext_Transfer_Protocol#Request_methods" TargetMode="External"/><Relationship Id="rId3" Type="http://schemas.openxmlformats.org/officeDocument/2006/relationships/hyperlink" Target="https://en.wikipedia.org/wiki/Media_type" TargetMode="External"/><Relationship Id="rId4" Type="http://schemas.openxmlformats.org/officeDocument/2006/relationships/slideLayout" Target="../slideLayouts/slideLayout15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hyperlink" Target="https://developer.mozilla.org/en-US/docs/Web/API/WindowOrWorkerGlobalScope/setTimeout" TargetMode="External"/><Relationship Id="rId2" Type="http://schemas.openxmlformats.org/officeDocument/2006/relationships/hyperlink" Target="https://codepen.io/fullstackccu/pen/JqKxEv?editors=1111" TargetMode="External"/><Relationship Id="rId3" Type="http://schemas.openxmlformats.org/officeDocument/2006/relationships/slideLayout" Target="../slideLayouts/slideLayout15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5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5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5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5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5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15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slideLayout" Target="../slideLayouts/slideLayout15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slideLayout" Target="../slideLayouts/slideLayout15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hyperlink" Target="https://docs.google.com/presentation/d/1ohtGeZP2Pb2LnBm8d7O-_UNkNjNLkHO3lMQszZ7EJ3Y/edit?usp=sharing" TargetMode="External"/><Relationship Id="rId2" Type="http://schemas.openxmlformats.org/officeDocument/2006/relationships/slideLayout" Target="../slideLayouts/slideLayout15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image" Target="../media/image68.png"/><Relationship Id="rId2" Type="http://schemas.openxmlformats.org/officeDocument/2006/relationships/slideLayout" Target="../slideLayouts/slideLayout15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69.png"/><Relationship Id="rId2" Type="http://schemas.openxmlformats.org/officeDocument/2006/relationships/slideLayout" Target="../slideLayouts/slideLayout15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slideLayout" Target="../slideLayouts/slideLayout15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slideLayout" Target="../slideLayouts/slideLayout15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image" Target="../media/image72.png"/><Relationship Id="rId2" Type="http://schemas.openxmlformats.org/officeDocument/2006/relationships/slideLayout" Target="../slideLayouts/slideLayout15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image" Target="../media/image73.png"/><Relationship Id="rId2" Type="http://schemas.openxmlformats.org/officeDocument/2006/relationships/slideLayout" Target="../slideLayouts/slideLayout15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74.png"/><Relationship Id="rId2" Type="http://schemas.openxmlformats.org/officeDocument/2006/relationships/slideLayout" Target="../slideLayouts/slideLayout15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75.png"/><Relationship Id="rId2" Type="http://schemas.openxmlformats.org/officeDocument/2006/relationships/slideLayout" Target="../slideLayouts/slideLayout15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hyperlink" Target="https://en.wikipedia.org/wiki/Representational_state_transfer#Applied_to_Web_services" TargetMode="External"/><Relationship Id="rId2" Type="http://schemas.openxmlformats.org/officeDocument/2006/relationships/hyperlink" Target="https://en.wikipedia.org/wiki/Hypertext_Transfer_Protocol#Request_methods" TargetMode="External"/><Relationship Id="rId3" Type="http://schemas.openxmlformats.org/officeDocument/2006/relationships/hyperlink" Target="https://en.wikipedia.org/wiki/Media_type" TargetMode="External"/><Relationship Id="rId4" Type="http://schemas.openxmlformats.org/officeDocument/2006/relationships/slideLayout" Target="../slideLayouts/slideLayout15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76.png"/><Relationship Id="rId2" Type="http://schemas.openxmlformats.org/officeDocument/2006/relationships/slideLayout" Target="../slideLayouts/slideLayout15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77.png"/><Relationship Id="rId2" Type="http://schemas.openxmlformats.org/officeDocument/2006/relationships/image" Target="../media/image78.png"/><Relationship Id="rId3" Type="http://schemas.openxmlformats.org/officeDocument/2006/relationships/image" Target="../media/image79.png"/><Relationship Id="rId4" Type="http://schemas.openxmlformats.org/officeDocument/2006/relationships/slideLayout" Target="../slideLayouts/slideLayout37.xml"/>
</Relationships>
</file>

<file path=ppt/slides/_rels/slide92.xml.rels><?xml version="1.0" encoding="UTF-8"?>
<Relationships xmlns="http://schemas.openxmlformats.org/package/2006/relationships"><Relationship Id="rId1" Type="http://schemas.openxmlformats.org/officeDocument/2006/relationships/image" Target="../media/image80.png"/><Relationship Id="rId2" Type="http://schemas.openxmlformats.org/officeDocument/2006/relationships/slideLayout" Target="../slideLayouts/slideLayout15.xml"/>
</Relationships>
</file>

<file path=ppt/slides/_rels/slide93.xml.rels><?xml version="1.0" encoding="UTF-8"?>
<Relationships xmlns="http://schemas.openxmlformats.org/package/2006/relationships"><Relationship Id="rId1" Type="http://schemas.openxmlformats.org/officeDocument/2006/relationships/image" Target="../media/image81.png"/><Relationship Id="rId2" Type="http://schemas.openxmlformats.org/officeDocument/2006/relationships/slideLayout" Target="../slideLayouts/slideLayout15.xml"/>
</Relationships>
</file>

<file path=ppt/slides/_rels/slide94.xml.rels><?xml version="1.0" encoding="UTF-8"?>
<Relationships xmlns="http://schemas.openxmlformats.org/package/2006/relationships"><Relationship Id="rId1" Type="http://schemas.openxmlformats.org/officeDocument/2006/relationships/image" Target="../media/image82.png"/><Relationship Id="rId2" Type="http://schemas.openxmlformats.org/officeDocument/2006/relationships/slideLayout" Target="../slideLayouts/slideLayout15.xml"/>
</Relationships>
</file>

<file path=ppt/slides/_rels/slide95.xml.rels><?xml version="1.0" encoding="UTF-8"?>
<Relationships xmlns="http://schemas.openxmlformats.org/package/2006/relationships"><Relationship Id="rId1" Type="http://schemas.openxmlformats.org/officeDocument/2006/relationships/image" Target="../media/image83.png"/><Relationship Id="rId2" Type="http://schemas.openxmlformats.org/officeDocument/2006/relationships/hyperlink" Target="https://jakearchibald.com/2015/tasks-microtasks-queues-and-schedules/" TargetMode="External"/><Relationship Id="rId3" Type="http://schemas.openxmlformats.org/officeDocument/2006/relationships/slideLayout" Target="../slideLayouts/slideLayout15.xml"/>
</Relationships>
</file>

<file path=ppt/slides/_rels/slide96.xml.rels><?xml version="1.0" encoding="UTF-8"?>
<Relationships xmlns="http://schemas.openxmlformats.org/package/2006/relationships"><Relationship Id="rId1" Type="http://schemas.openxmlformats.org/officeDocument/2006/relationships/image" Target="../media/image84.png"/><Relationship Id="rId2" Type="http://schemas.openxmlformats.org/officeDocument/2006/relationships/slideLayout" Target="../slideLayouts/slideLayout15.xml"/>
</Relationships>
</file>

<file path=ppt/slides/_rels/slide97.xml.rels><?xml version="1.0" encoding="UTF-8"?>
<Relationships xmlns="http://schemas.openxmlformats.org/package/2006/relationships"><Relationship Id="rId1" Type="http://schemas.openxmlformats.org/officeDocument/2006/relationships/hyperlink" Target="http://latentflip.com/loupe/?code=Cgpjb25zb2xlLmxvZygiUGFydCBBIik7CgpzZXRUaW1lb3V0KGZ1bmN0aW9uIHRpbWVvdXQoKSB7CiAgICBjb25zb2xlLmxvZygiUGFydCBDIik7Cn0sIDUwMDApOwoKY29uc29sZS5sb2coIlBhcnQgQSIpOw%3D%3D!!!PGJ1dHRvbj5DbGljayBtZSE8L2J1dHRvbj4%3D" TargetMode="External"/><Relationship Id="rId2" Type="http://schemas.openxmlformats.org/officeDocument/2006/relationships/hyperlink" Target="http://latentflip.com/loupe/?code=JC5vbignYnV0dG9uJywgJ2NsaWNrJywgZnVuY3Rpb24gb25DbGljaygpIHsKICAgIHNldFRpbWVvdXQoZnVuY3Rpb24gdGltZXIoKSB7CiAgICAgICAgY29uc29sZS5sb2coJ1lvdSBjbGlja2VkIHRoZSBidXR0b24hJyk7ICAgIAogICAgfSwgMjAwMCk7Cn0pOwoKY29uc29sZS5sb2coIkhpISIpOwoKc2V0VGltZW91dChmdW5jdGlvbiB0aW1lb3V0KCkgewogICAgY29uc29sZS5sb2coIkNsaWNrIHRoZSBidXR0b24hIik7Cn0sIDUwMDApOwoKY29uc29sZS5sb2coIldlbGNvbWUgdG8gbG91cGUuIik7!!!PGJ1dHRvbj5DbGljayBtZSE8L2J1dHRvbj4%3D" TargetMode="External"/><Relationship Id="rId3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Shape 1"/>
          <p:cNvSpPr txBox="1"/>
          <p:nvPr/>
        </p:nvSpPr>
        <p:spPr>
          <a:xfrm>
            <a:off x="220680" y="1074600"/>
            <a:ext cx="8520120" cy="27363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0" lang="en-US" sz="5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4102165</a:t>
            </a:r>
            <a:r>
              <a:rPr b="0" lang="en-US" sz="5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驛微米黑"/>
                <a:ea typeface="Montserrat"/>
              </a:rPr>
              <a:t>:</a:t>
            </a:r>
            <a:r>
              <a:rPr b="0" lang="en-US" sz="5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驛微米黑"/>
                <a:ea typeface="Montserrat"/>
              </a:rPr>
              <a:t>
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驛微米黑"/>
                <a:ea typeface="Montserrat"/>
              </a:rPr>
              <a:t>Full Stack Web Development Fundamentals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TextShape 2"/>
          <p:cNvSpPr txBox="1"/>
          <p:nvPr/>
        </p:nvSpPr>
        <p:spPr>
          <a:xfrm>
            <a:off x="311760" y="3811320"/>
            <a:ext cx="8520120" cy="1971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Montserrat"/>
                <a:ea typeface="Montserrat"/>
              </a:rPr>
              <a:t>Spring 2019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Montserrat"/>
                <a:ea typeface="Montserrat"/>
              </a:rPr>
              <a:t>簡立仁 </a:t>
            </a:r>
            <a:r>
              <a:rPr b="0" lang="en-US" sz="2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Montserrat"/>
                <a:ea typeface="Montserrat"/>
              </a:rPr>
              <a:t>Li-Ren Chien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Montserrat"/>
                <a:ea typeface="Montserrat"/>
              </a:rPr>
              <a:t>ccumouse@gmail.com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extShape 1"/>
          <p:cNvSpPr txBox="1"/>
          <p:nvPr/>
        </p:nvSpPr>
        <p:spPr>
          <a:xfrm>
            <a:off x="311760" y="2867760"/>
            <a:ext cx="8520120" cy="1122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Using REST APIs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3rd-Party APIs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TextShape 2"/>
          <p:cNvSpPr txBox="1"/>
          <p:nvPr/>
        </p:nvSpPr>
        <p:spPr>
          <a:xfrm>
            <a:off x="782640" y="1560240"/>
            <a:ext cx="779328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Many websites expose REST APIs to outside developers. These are often called "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3rd-party API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s" or "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Developer APIs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"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Examples: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Spotify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Giphy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GitHub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Hoards of Google APIs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Facebook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Instagram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Twitter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etc...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3"/>
          <p:cNvSpPr/>
          <p:nvPr/>
        </p:nvSpPr>
        <p:spPr>
          <a:xfrm>
            <a:off x="4853520" y="3346200"/>
            <a:ext cx="3722760" cy="217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15000"/>
              </a:lnSpc>
            </a:pPr>
            <a:r>
              <a:rPr b="0" lang="en-US" sz="3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Try Googling "&lt;product name&gt; API" to see if one exists for a given company!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Example: Spotify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782640" y="1560240"/>
            <a:ext cx="7578360" cy="700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Spotify has a </a:t>
            </a: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  <a:hlinkClick r:id="rId1"/>
              </a:rPr>
              <a:t>REST API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that external developers (i.e. people who aren't Spotify employees) can query: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3" name="Google Shape;123;p24" descr=""/>
          <p:cNvPicPr/>
          <p:nvPr/>
        </p:nvPicPr>
        <p:blipFill>
          <a:blip r:embed="rId2"/>
          <a:stretch/>
        </p:blipFill>
        <p:spPr>
          <a:xfrm>
            <a:off x="782640" y="2685240"/>
            <a:ext cx="7746840" cy="4098960"/>
          </a:xfrm>
          <a:prstGeom prst="rect">
            <a:avLst/>
          </a:prstGeom>
          <a:ln>
            <a:noFill/>
          </a:ln>
        </p:spPr>
      </p:pic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Example: Spotify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TextShape 2"/>
          <p:cNvSpPr txBox="1"/>
          <p:nvPr/>
        </p:nvSpPr>
        <p:spPr>
          <a:xfrm>
            <a:off x="782640" y="1560240"/>
            <a:ext cx="7578360" cy="21319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REST API structure (</a:t>
            </a:r>
            <a:r>
              <a:rPr b="1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1"/>
              </a:rPr>
              <a:t>details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):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The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Base URL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is </a:t>
            </a: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https://api.spotify.com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The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HTTP method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is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GET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The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API endpoint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to query is: </a:t>
            </a: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https://api.spotify.com/v1/albums/</a:t>
            </a:r>
            <a:r>
              <a:rPr b="1" i="1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&lt;spotify_id&gt;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It returns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JSON data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about the album that's requested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6" name="Google Shape;131;p25" descr=""/>
          <p:cNvPicPr/>
          <p:nvPr/>
        </p:nvPicPr>
        <p:blipFill>
          <a:blip r:embed="rId2"/>
          <a:srcRect l="0" t="8018" r="64239" b="93401"/>
          <a:stretch/>
        </p:blipFill>
        <p:spPr>
          <a:xfrm>
            <a:off x="929160" y="4493160"/>
            <a:ext cx="6471720" cy="602640"/>
          </a:xfrm>
          <a:prstGeom prst="rect">
            <a:avLst/>
          </a:prstGeom>
          <a:ln>
            <a:noFill/>
          </a:ln>
        </p:spPr>
      </p:pic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Example: Spotify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TextShape 2"/>
          <p:cNvSpPr txBox="1"/>
          <p:nvPr/>
        </p:nvSpPr>
        <p:spPr>
          <a:xfrm>
            <a:off x="782640" y="1560240"/>
            <a:ext cx="7578360" cy="700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If we had Spotify Album ID 0sNOF9WDwhWunNAHPD3Baj, how would we make a GET request for the album information?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TextShape 3"/>
          <p:cNvSpPr txBox="1"/>
          <p:nvPr/>
        </p:nvSpPr>
        <p:spPr>
          <a:xfrm>
            <a:off x="782640" y="3160440"/>
            <a:ext cx="7578360" cy="21319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REST API structure (</a:t>
            </a:r>
            <a:r>
              <a:rPr b="1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1"/>
              </a:rPr>
              <a:t>details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):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The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Base URL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is </a:t>
            </a: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https://api.spotify.com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The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HTTP method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is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GET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The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API endpoint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to query is: </a:t>
            </a: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https://api.spotify.com/v1/albums/</a:t>
            </a:r>
            <a:r>
              <a:rPr b="1" i="1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&lt;spotify_id&gt;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It returns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JSON data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about the album that's requested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GET request: Browse to URL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TextShape 2"/>
          <p:cNvSpPr txBox="1"/>
          <p:nvPr/>
        </p:nvSpPr>
        <p:spPr>
          <a:xfrm>
            <a:off x="783000" y="1765080"/>
            <a:ext cx="757836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Loading a URL in a browser issues an HTTP GET request for that resource.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So if we just piece together this URL: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API Endpoint: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 </a:t>
            </a: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
</a:t>
            </a: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https://api.spotify.com/v1/albums/</a:t>
            </a:r>
            <a:r>
              <a:rPr b="1" i="1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&lt;spotify_id&gt;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Album ID: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0sNOF9WDwhWunNAHPD3Baj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Request URL: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
</a:t>
            </a: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1"/>
              </a:rPr>
              <a:t>https://api.spotify.com/v1/albums/0sNOF9WDwhWunNAHPD3Baj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If you click on the link, you see it returns a JSON object.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GET request: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fetch()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TextShape 2"/>
          <p:cNvSpPr txBox="1"/>
          <p:nvPr/>
        </p:nvSpPr>
        <p:spPr>
          <a:xfrm>
            <a:off x="782640" y="1560240"/>
            <a:ext cx="7578360" cy="19515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Actually, the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fetch()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API also issues an HTTP GET request by default.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So if we do: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TextShape 3"/>
          <p:cNvSpPr txBox="1"/>
          <p:nvPr/>
        </p:nvSpPr>
        <p:spPr>
          <a:xfrm>
            <a:off x="288000" y="3062160"/>
            <a:ext cx="8073000" cy="16178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Fetch('</a:t>
            </a:r>
            <a:r>
              <a:rPr b="0" lang="en-US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  <a:hlinkClick r:id="rId1"/>
              </a:rPr>
              <a:t>https://api.spotify.com/v1/albums/0sNOF9WDwhWunNAHPD3Baj</a:t>
            </a:r>
            <a:r>
              <a:rPr b="0" lang="en-US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'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           </a:t>
            </a:r>
            <a:r>
              <a:rPr b="0" lang="en-US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{...}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     </a:t>
            </a:r>
            <a:r>
              <a:rPr b="0" lang="en-US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)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    </a:t>
            </a:r>
            <a:r>
              <a:rPr b="0" lang="en-US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.then(onResponse)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    </a:t>
            </a:r>
            <a:r>
              <a:rPr b="0" lang="en-US" sz="18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.then(onTextReady);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TextShape 4"/>
          <p:cNvSpPr txBox="1"/>
          <p:nvPr/>
        </p:nvSpPr>
        <p:spPr>
          <a:xfrm>
            <a:off x="782640" y="5065560"/>
            <a:ext cx="7578360" cy="14756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...we can load the JSON data as a JavaScript object, as we did with our .json files!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(</a:t>
            </a: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  <a:hlinkClick r:id="rId2"/>
              </a:rPr>
              <a:t>CodePen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/ </a:t>
            </a: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  <a:hlinkClick r:id="rId3"/>
              </a:rPr>
              <a:t>demo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)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Add Header to fetch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TextShape 2"/>
          <p:cNvSpPr txBox="1"/>
          <p:nvPr/>
        </p:nvSpPr>
        <p:spPr>
          <a:xfrm>
            <a:off x="1296000" y="1110240"/>
            <a:ext cx="7488000" cy="302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1"/>
              </a:rPr>
              <a:t>https://developer.spotify.com/console/get-search-item/?q=tania+bowra&amp;type=artist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TextShape 3"/>
          <p:cNvSpPr txBox="1"/>
          <p:nvPr/>
        </p:nvSpPr>
        <p:spPr>
          <a:xfrm>
            <a:off x="262080" y="1944000"/>
            <a:ext cx="3625920" cy="4755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;Nimbus Mono L"/>
                <a:ea typeface="Courier New;Nimbus Mono L"/>
              </a:rPr>
              <a:t>curl -X </a:t>
            </a:r>
            <a:r>
              <a:rPr b="0" lang="en-US" sz="1800" spc="-1" strike="noStrike">
                <a:solidFill>
                  <a:srgbClr val="800000"/>
                </a:solidFill>
                <a:uFill>
                  <a:solidFill>
                    <a:srgbClr val="ffffff"/>
                  </a:solidFill>
                </a:uFill>
                <a:latin typeface="Courier New;Nimbus Mono L"/>
                <a:ea typeface="Courier New;Nimbus Mono L"/>
              </a:rPr>
              <a:t>"GET"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;Nimbus Mono L"/>
                <a:ea typeface="Courier New;Nimbus Mono L"/>
              </a:rPr>
              <a:t> "https://api.spotify.com/v1/search?q=tania%20bowra&amp;type=artist" </a:t>
            </a:r>
            <a:r>
              <a:rPr b="0" lang="en-US" sz="1800" spc="-1" strike="noStrike">
                <a:solidFill>
                  <a:srgbClr val="ff6600"/>
                </a:solidFill>
                <a:uFill>
                  <a:solidFill>
                    <a:srgbClr val="ffffff"/>
                  </a:solidFill>
                </a:uFill>
                <a:latin typeface="Courier New;Nimbus Mono L"/>
                <a:ea typeface="Courier New;Nimbus Mono L"/>
              </a:rPr>
              <a:t>-H "Accept: application/json"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;Nimbus Mono L"/>
                <a:ea typeface="Courier New;Nimbus Mono L"/>
              </a:rPr>
              <a:t> </a:t>
            </a:r>
            <a:r>
              <a:rPr b="0" lang="en-US" sz="1800" spc="-1" strike="noStrike">
                <a:solidFill>
                  <a:srgbClr val="00ccff"/>
                </a:solidFill>
                <a:uFill>
                  <a:solidFill>
                    <a:srgbClr val="ffffff"/>
                  </a:solidFill>
                </a:uFill>
                <a:latin typeface="Courier New;Nimbus Mono L"/>
                <a:ea typeface="Courier New;Nimbus Mono L"/>
              </a:rPr>
              <a:t>-H "Content-Type: application/json"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;Nimbus Mono L"/>
                <a:ea typeface="Courier New;Nimbus Mono L"/>
              </a:rPr>
              <a:t> </a:t>
            </a:r>
            <a:r>
              <a:rPr b="0" lang="en-US" sz="18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Courier New;Nimbus Mono L"/>
                <a:ea typeface="Courier New;Nimbus Mono L"/>
              </a:rPr>
              <a:t>-H "Authorization: Bearer BQC5d8HVSbS0ZXcumz9VwyzvUmsSOEigs6-y4fyzEODyKP1scF5oiQZzLqetcsOSRT9fB1Wo61VuTexIVIfli711LlKCihZBl_xqjoiknTUkulfhwUi3j0JwsZWGnSZ7GBxelQvIbXEbNQM5Z-VDMbmK8_fDtHx696e3peyJyKcVOW1W6B8"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TextShape 4"/>
          <p:cNvSpPr txBox="1"/>
          <p:nvPr/>
        </p:nvSpPr>
        <p:spPr>
          <a:xfrm>
            <a:off x="4104000" y="1670400"/>
            <a:ext cx="4680000" cy="4953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400" spc="-1" strike="noStrike">
                <a:solidFill>
                  <a:srgbClr val="3c3c3c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fetch(SPOTIFY_PATH</a:t>
            </a:r>
            <a:r>
              <a:rPr b="0" lang="en-US" sz="1800" spc="-1" strike="noStrike">
                <a:solidFill>
                  <a:srgbClr val="3c3c3c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+</a:t>
            </a:r>
            <a:r>
              <a:rPr b="0" lang="en-US" sz="1800" spc="-1" strike="noStrike">
                <a:solidFill>
                  <a:srgbClr val="3c3c3c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query,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3c3c3c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</a:t>
            </a:r>
            <a:r>
              <a:rPr b="0" lang="en-US" sz="1800" spc="-1" strike="noStrike">
                <a:solidFill>
                  <a:srgbClr val="3c3c3c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{</a:t>
            </a:r>
            <a:r>
              <a:rPr b="0" lang="en-US" sz="1800" spc="-1" strike="noStrike">
                <a:solidFill>
                  <a:srgbClr val="3c3c3c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method:</a:t>
            </a:r>
            <a:r>
              <a:rPr b="0" lang="en-US" sz="1800" spc="-1" strike="noStrike">
                <a:solidFill>
                  <a:srgbClr val="3c3c3c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b="0" lang="en-US" sz="1800" spc="-1" strike="noStrike">
                <a:solidFill>
                  <a:srgbClr val="8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"GET"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3c3c3c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 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headers:</a:t>
            </a:r>
            <a:r>
              <a:rPr b="0" lang="en-US" sz="1800" spc="-1" strike="noStrike">
                <a:solidFill>
                  <a:srgbClr val="3c3c3c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{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3c3c3c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</a:t>
            </a:r>
            <a:r>
              <a:rPr b="0" lang="en-US" sz="1800" spc="-1" strike="noStrike">
                <a:solidFill>
                  <a:srgbClr val="3c3c3c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3c3c3c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</a:t>
            </a:r>
            <a:r>
              <a:rPr b="0" lang="en-US" sz="1800" spc="-1" strike="noStrike">
                <a:solidFill>
                  <a:srgbClr val="ff66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"Accept": "application/json"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3c3c3c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 </a:t>
            </a:r>
            <a:r>
              <a:rPr b="0" lang="en-US" sz="1800" spc="-1" strike="noStrike">
                <a:solidFill>
                  <a:srgbClr val="00cc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"Content-Type": "application/json"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,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3c3c3c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</a:t>
            </a:r>
            <a:r>
              <a:rPr b="0" lang="en-US" sz="18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"Authorization": "Bearer BQC5d8HVSbS0ZXcumz9VwyzvUmsSOEigs6-y4fyzEODyKP1scF5oiQZzLqetcsOSRT9fB1Wo61VuTexIVIfli711LlKCihZBl_xqjoiknTUkulfhwUi3j0JwsZWGnSZ7GBxelQvIbXEbNQM5Z-VDMbmK8_fDtHx696e3peyJyKcVOW1W6B8"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3c3c3c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}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3c3c3c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</a:t>
            </a:r>
            <a:r>
              <a:rPr b="0" lang="en-US" sz="1800" spc="-1" strike="noStrike">
                <a:solidFill>
                  <a:srgbClr val="3c3c3c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}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3c3c3c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3c3c3c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.then(</a:t>
            </a:r>
            <a:r>
              <a:rPr b="1" lang="en-US" sz="1800" spc="-1" strike="noStrike">
                <a:solidFill>
                  <a:srgbClr val="7f0055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this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._onResponse)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3c3c3c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     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.then(</a:t>
            </a:r>
            <a:r>
              <a:rPr b="1" lang="en-US" sz="1800" spc="-1" strike="noStrike">
                <a:solidFill>
                  <a:srgbClr val="7f0055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this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._onJsonReady);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Album example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TextShape 2"/>
          <p:cNvSpPr txBox="1"/>
          <p:nvPr/>
        </p:nvSpPr>
        <p:spPr>
          <a:xfrm>
            <a:off x="782640" y="1560240"/>
            <a:ext cx="7578360" cy="1408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Let's write a web page that asks the user to enter an artist's name, then displays the albums of that artist, as provided by the </a:t>
            </a: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1"/>
              </a:rPr>
              <a:t>Spotify Search API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. (</a:t>
            </a: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2"/>
              </a:rPr>
              <a:t>live demo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)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2" name="Google Shape;698;p92" descr=""/>
          <p:cNvPicPr/>
          <p:nvPr/>
        </p:nvPicPr>
        <p:blipFill>
          <a:blip r:embed="rId3"/>
          <a:stretch/>
        </p:blipFill>
        <p:spPr>
          <a:xfrm>
            <a:off x="2952000" y="3354120"/>
            <a:ext cx="4596840" cy="2981880"/>
          </a:xfrm>
          <a:prstGeom prst="rect">
            <a:avLst/>
          </a:prstGeom>
          <a:ln>
            <a:noFill/>
          </a:ln>
        </p:spPr>
      </p:pic>
    </p:spTree>
  </p:cSld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Spotify search API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TextShape 2"/>
          <p:cNvSpPr txBox="1"/>
          <p:nvPr/>
        </p:nvSpPr>
        <p:spPr>
          <a:xfrm>
            <a:off x="782640" y="1560240"/>
            <a:ext cx="770292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Spotify Search URL: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
</a:t>
            </a:r>
            <a:r>
              <a:rPr b="0" lang="en-US" sz="20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  <a:hlinkClick r:id="rId1"/>
              </a:rPr>
              <a:t>https://api.spotify.com/v1/search?type=album&amp;q=</a:t>
            </a:r>
            <a:r>
              <a:rPr b="1" i="1" lang="en-US" sz="20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2"/>
              </a:rPr>
              <a:t>query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E.g.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  <a:hlinkClick r:id="rId3"/>
              </a:rPr>
              <a:t>https://api.spotify.com/v1/search?type=album&amp;q=</a:t>
            </a:r>
            <a:r>
              <a:rPr b="0" lang="en-US" sz="20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4"/>
              </a:rPr>
              <a:t>beyonce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Q: Hey, what's that at the end of the URL?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15000"/>
              </a:lnSpc>
              <a:buClr>
                <a:srgbClr val="434343"/>
              </a:buClr>
              <a:buFont typeface="Consolas"/>
              <a:buChar char="-"/>
            </a:pPr>
            <a:r>
              <a:rPr b="0" lang="en-US" sz="36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?type=album&amp;q=beyonce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Schedule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TextShape 2"/>
          <p:cNvSpPr txBox="1"/>
          <p:nvPr/>
        </p:nvSpPr>
        <p:spPr>
          <a:xfrm>
            <a:off x="782640" y="1560240"/>
            <a:ext cx="7578360" cy="49849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T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oday: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Querying REST APIs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Form submission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Fetch API gotchas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CORS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Closures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Single-threaded asynchrony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JS Event loop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Next: NodeJS!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Query parameters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TextShape 2"/>
          <p:cNvSpPr txBox="1"/>
          <p:nvPr/>
        </p:nvSpPr>
        <p:spPr>
          <a:xfrm>
            <a:off x="782640" y="1560240"/>
            <a:ext cx="757836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You can pass parameters to HTTP GET requests by adding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query parameters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to the URL: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3600" spc="-1" strike="noStrike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?</a:t>
            </a:r>
            <a:r>
              <a:rPr b="0" lang="en-US" sz="36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type</a:t>
            </a:r>
            <a:r>
              <a:rPr b="0" lang="en-US" sz="3600" spc="-1" strike="noStrike">
                <a:solidFill>
                  <a:srgbClr val="ff00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=</a:t>
            </a:r>
            <a:r>
              <a:rPr b="0" lang="en-US" sz="36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album</a:t>
            </a:r>
            <a:r>
              <a:rPr b="0" lang="en-US" sz="3600" spc="-1" strike="noStrike">
                <a:solidFill>
                  <a:srgbClr val="9900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&amp;</a:t>
            </a:r>
            <a:r>
              <a:rPr b="0" lang="en-US" sz="36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q</a:t>
            </a:r>
            <a:r>
              <a:rPr b="0" lang="en-US" sz="3600" spc="-1" strike="noStrike">
                <a:solidFill>
                  <a:srgbClr val="ff00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=</a:t>
            </a:r>
            <a:r>
              <a:rPr b="0" lang="en-US" sz="36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beyonce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Defined as key-value pairs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1" i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param</a:t>
            </a:r>
            <a:r>
              <a:rPr b="1" lang="en-US" sz="2400" spc="-1" strike="noStrike">
                <a:solidFill>
                  <a:srgbClr val="ff00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=</a:t>
            </a:r>
            <a:r>
              <a:rPr b="1" i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value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The first query parameter starts with a </a:t>
            </a:r>
            <a:r>
              <a:rPr b="1" lang="en-US" sz="2400" spc="-1" strike="noStrike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?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Subsequent query parameters start with </a:t>
            </a:r>
            <a:r>
              <a:rPr b="1" lang="en-US" sz="2400" spc="-1" strike="noStrike">
                <a:solidFill>
                  <a:srgbClr val="9900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&amp;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Reminder: HTML elements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8" name="Google Shape;716;p95" descr=""/>
          <p:cNvPicPr/>
          <p:nvPr/>
        </p:nvPicPr>
        <p:blipFill>
          <a:blip r:embed="rId1"/>
          <a:stretch/>
        </p:blipFill>
        <p:spPr>
          <a:xfrm>
            <a:off x="860760" y="2265120"/>
            <a:ext cx="7295760" cy="799920"/>
          </a:xfrm>
          <a:prstGeom prst="rect">
            <a:avLst/>
          </a:prstGeom>
          <a:ln>
            <a:noFill/>
          </a:ln>
        </p:spPr>
      </p:pic>
      <p:sp>
        <p:nvSpPr>
          <p:cNvPr id="199" name="TextShape 2"/>
          <p:cNvSpPr txBox="1"/>
          <p:nvPr/>
        </p:nvSpPr>
        <p:spPr>
          <a:xfrm>
            <a:off x="858960" y="1788840"/>
            <a:ext cx="7578360" cy="670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Single-line text input: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CustomShape 3"/>
          <p:cNvSpPr/>
          <p:nvPr/>
        </p:nvSpPr>
        <p:spPr>
          <a:xfrm>
            <a:off x="858960" y="3434040"/>
            <a:ext cx="6931440" cy="30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In JavaScript, you can read and set the input text via 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inputElement.value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Some other input types: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000000"/>
              </a:buClr>
              <a:buFont typeface="Calibri"/>
              <a:buChar char="-"/>
            </a:pP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2"/>
              </a:rPr>
              <a:t>Select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000000"/>
              </a:buClr>
              <a:buFont typeface="Calibri"/>
              <a:buChar char="-"/>
            </a:pP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3"/>
              </a:rPr>
              <a:t>Textarea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80520">
              <a:lnSpc>
                <a:spcPct val="100000"/>
              </a:lnSpc>
              <a:buClr>
                <a:srgbClr val="000000"/>
              </a:buClr>
              <a:buFont typeface="Calibri"/>
              <a:buChar char="-"/>
            </a:pP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4"/>
              </a:rPr>
              <a:t>Checkbox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Form submit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CustomShape 2"/>
          <p:cNvSpPr/>
          <p:nvPr/>
        </p:nvSpPr>
        <p:spPr>
          <a:xfrm>
            <a:off x="860760" y="3255840"/>
            <a:ext cx="6931440" cy="14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Q: What if you want the form to submit after you click "enter"?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3" name="Google Shape;186;p33" descr=""/>
          <p:cNvPicPr/>
          <p:nvPr/>
        </p:nvPicPr>
        <p:blipFill>
          <a:blip r:embed="rId1"/>
          <a:srcRect l="0" t="10679" r="29025" b="87377"/>
          <a:stretch/>
        </p:blipFill>
        <p:spPr>
          <a:xfrm>
            <a:off x="210960" y="2004840"/>
            <a:ext cx="8362800" cy="763200"/>
          </a:xfrm>
          <a:prstGeom prst="rect">
            <a:avLst/>
          </a:prstGeom>
          <a:ln>
            <a:noFill/>
          </a:ln>
        </p:spPr>
      </p:pic>
    </p:spTree>
  </p:cSld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Form submit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TextShape 2"/>
          <p:cNvSpPr txBox="1"/>
          <p:nvPr/>
        </p:nvSpPr>
        <p:spPr>
          <a:xfrm>
            <a:off x="782640" y="1560240"/>
            <a:ext cx="757836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StarSymbol"/>
              <a:buAutoNum type="arabicPeriod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Wrap your input elements in a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 &lt;form&gt;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6" name="Google Shape;193;p34" descr=""/>
          <p:cNvPicPr/>
          <p:nvPr/>
        </p:nvPicPr>
        <p:blipFill>
          <a:blip r:embed="rId1"/>
          <a:srcRect l="0" t="0" r="0" b="4769"/>
          <a:stretch/>
        </p:blipFill>
        <p:spPr>
          <a:xfrm>
            <a:off x="881280" y="2366280"/>
            <a:ext cx="6838560" cy="1657800"/>
          </a:xfrm>
          <a:prstGeom prst="rect">
            <a:avLst/>
          </a:prstGeom>
          <a:ln>
            <a:noFill/>
          </a:ln>
        </p:spPr>
      </p:pic>
      <p:sp>
        <p:nvSpPr>
          <p:cNvPr id="207" name="TextShape 3"/>
          <p:cNvSpPr txBox="1"/>
          <p:nvPr/>
        </p:nvSpPr>
        <p:spPr>
          <a:xfrm>
            <a:off x="881280" y="4455720"/>
            <a:ext cx="7578360" cy="16578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You should also use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&lt;input type="submit"&gt;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instead of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&lt;button&gt;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for the reason on the next slide...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Form submit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TextShape 2"/>
          <p:cNvSpPr txBox="1"/>
          <p:nvPr/>
        </p:nvSpPr>
        <p:spPr>
          <a:xfrm>
            <a:off x="782640" y="1560240"/>
            <a:ext cx="757836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2. Listen for the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'submit'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event on the form element: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0" name="Google Shape;201;p35" descr=""/>
          <p:cNvPicPr/>
          <p:nvPr/>
        </p:nvPicPr>
        <p:blipFill>
          <a:blip r:embed="rId1"/>
          <a:stretch/>
        </p:blipFill>
        <p:spPr>
          <a:xfrm>
            <a:off x="552600" y="2266920"/>
            <a:ext cx="8038800" cy="1104480"/>
          </a:xfrm>
          <a:prstGeom prst="rect">
            <a:avLst/>
          </a:prstGeom>
          <a:ln>
            <a:noFill/>
          </a:ln>
        </p:spPr>
      </p:pic>
      <p:sp>
        <p:nvSpPr>
          <p:cNvPr id="211" name="TextShape 3"/>
          <p:cNvSpPr txBox="1"/>
          <p:nvPr/>
        </p:nvSpPr>
        <p:spPr>
          <a:xfrm>
            <a:off x="782640" y="3465360"/>
            <a:ext cx="757836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This is why you want to use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&lt;input type="submit"&gt;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instead of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&lt;button&gt;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-- the 'submit' event will fire on click for but not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&lt;button&gt;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Form submit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TextShape 2"/>
          <p:cNvSpPr txBox="1"/>
          <p:nvPr/>
        </p:nvSpPr>
        <p:spPr>
          <a:xfrm>
            <a:off x="782640" y="15602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3. Prevent the default action before handling the event through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event.preventDefault()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4" name="TextShape 3"/>
          <p:cNvSpPr txBox="1"/>
          <p:nvPr/>
        </p:nvSpPr>
        <p:spPr>
          <a:xfrm>
            <a:off x="782640" y="5560920"/>
            <a:ext cx="7578360" cy="12506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The page will refresh on submit unless you explicitly prevent it.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5" name="Google Shape;210;p36" descr=""/>
          <p:cNvPicPr/>
          <p:nvPr/>
        </p:nvPicPr>
        <p:blipFill>
          <a:blip r:embed="rId1"/>
          <a:stretch/>
        </p:blipFill>
        <p:spPr>
          <a:xfrm>
            <a:off x="1293480" y="2756160"/>
            <a:ext cx="6556680" cy="2804400"/>
          </a:xfrm>
          <a:prstGeom prst="rect">
            <a:avLst/>
          </a:prstGeom>
          <a:ln>
            <a:noFill/>
          </a:ln>
        </p:spPr>
      </p:pic>
    </p:spTree>
  </p:cSld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Album example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TextShape 2"/>
          <p:cNvSpPr txBox="1"/>
          <p:nvPr/>
        </p:nvSpPr>
        <p:spPr>
          <a:xfrm>
            <a:off x="782640" y="1560240"/>
            <a:ext cx="7578360" cy="1408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Let's write a web page that asks the user to enter an artist's name, then displays the albums of that artist, as provided by the </a:t>
            </a: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1"/>
              </a:rPr>
              <a:t>Spotify Search API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. (</a:t>
            </a: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2"/>
              </a:rPr>
              <a:t>live demo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)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8" name="Google Shape;698;p92" descr=""/>
          <p:cNvPicPr/>
          <p:nvPr/>
        </p:nvPicPr>
        <p:blipFill>
          <a:blip r:embed="rId3"/>
          <a:stretch/>
        </p:blipFill>
        <p:spPr>
          <a:xfrm>
            <a:off x="2952000" y="3354120"/>
            <a:ext cx="4596840" cy="2981880"/>
          </a:xfrm>
          <a:prstGeom prst="rect">
            <a:avLst/>
          </a:prstGeom>
          <a:ln>
            <a:noFill/>
          </a:ln>
        </p:spPr>
      </p:pic>
    </p:spTree>
  </p:cSld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Shape 1"/>
          <p:cNvSpPr txBox="1"/>
          <p:nvPr/>
        </p:nvSpPr>
        <p:spPr>
          <a:xfrm>
            <a:off x="311760" y="2867760"/>
            <a:ext cx="8520120" cy="1122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Other REST APIs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Giphy API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1" name="TextShape 2"/>
          <p:cNvSpPr txBox="1"/>
          <p:nvPr/>
        </p:nvSpPr>
        <p:spPr>
          <a:xfrm>
            <a:off x="816480" y="5989680"/>
            <a:ext cx="7544520" cy="6588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2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1"/>
              </a:rPr>
              <a:t>https://github.com/Giphy/GiphyAPI#search-endpoint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2" name="Google Shape;229;p39" descr=""/>
          <p:cNvPicPr/>
          <p:nvPr/>
        </p:nvPicPr>
        <p:blipFill>
          <a:blip r:embed="rId2"/>
          <a:stretch/>
        </p:blipFill>
        <p:spPr>
          <a:xfrm>
            <a:off x="816480" y="1500480"/>
            <a:ext cx="6827400" cy="4369680"/>
          </a:xfrm>
          <a:prstGeom prst="rect">
            <a:avLst/>
          </a:prstGeom>
          <a:ln>
            <a:noFill/>
          </a:ln>
        </p:spPr>
      </p:pic>
    </p:spTree>
  </p:cSld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Yelp API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4" name="TextShape 2"/>
          <p:cNvSpPr txBox="1"/>
          <p:nvPr/>
        </p:nvSpPr>
        <p:spPr>
          <a:xfrm>
            <a:off x="816480" y="6066000"/>
            <a:ext cx="7544520" cy="6588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18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1"/>
              </a:rPr>
              <a:t>https://www.yelp.com/developers/documentation/v3/business_search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5" name="Google Shape;236;p40" descr=""/>
          <p:cNvPicPr/>
          <p:nvPr/>
        </p:nvPicPr>
        <p:blipFill>
          <a:blip r:embed="rId2"/>
          <a:stretch/>
        </p:blipFill>
        <p:spPr>
          <a:xfrm>
            <a:off x="816480" y="1491840"/>
            <a:ext cx="5937480" cy="4573800"/>
          </a:xfrm>
          <a:prstGeom prst="rect">
            <a:avLst/>
          </a:prstGeom>
          <a:ln>
            <a:noFill/>
          </a:ln>
        </p:spPr>
      </p:pic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Shape 1"/>
          <p:cNvSpPr txBox="1"/>
          <p:nvPr/>
        </p:nvSpPr>
        <p:spPr>
          <a:xfrm>
            <a:off x="311760" y="2867760"/>
            <a:ext cx="8520120" cy="1122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JSON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TextShape 1"/>
          <p:cNvSpPr txBox="1"/>
          <p:nvPr/>
        </p:nvSpPr>
        <p:spPr>
          <a:xfrm>
            <a:off x="311760" y="2867760"/>
            <a:ext cx="8520120" cy="1122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ontserrat"/>
                <a:ea typeface="Montserrat"/>
              </a:rPr>
              <a:t>Fetch gotchas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Mixed/CORS error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TextShape 2"/>
          <p:cNvSpPr txBox="1"/>
          <p:nvPr/>
        </p:nvSpPr>
        <p:spPr>
          <a:xfrm>
            <a:off x="401760" y="1560240"/>
            <a:ext cx="8245440" cy="12477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If you try to 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  <a:hlinkClick r:id="rId1"/>
              </a:rPr>
              <a:t>fetch()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this JSON file: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2"/>
              </a:rPr>
              <a:t>http://fullstackccu.github.io/lectures/18/albums/albums.json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You get this error: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9" name="TextShape 3"/>
          <p:cNvSpPr txBox="1"/>
          <p:nvPr/>
        </p:nvSpPr>
        <p:spPr>
          <a:xfrm>
            <a:off x="360000" y="5766840"/>
            <a:ext cx="8245440" cy="1217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Q: Why do we get this error, when the JSON file is served over HTTP?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0" name="" descr=""/>
          <p:cNvPicPr/>
          <p:nvPr/>
        </p:nvPicPr>
        <p:blipFill>
          <a:blip r:embed="rId3"/>
          <a:stretch/>
        </p:blipFill>
        <p:spPr>
          <a:xfrm>
            <a:off x="333360" y="2795400"/>
            <a:ext cx="8426880" cy="888480"/>
          </a:xfrm>
          <a:prstGeom prst="rect">
            <a:avLst/>
          </a:prstGeom>
          <a:ln>
            <a:noFill/>
          </a:ln>
        </p:spPr>
      </p:pic>
      <p:sp>
        <p:nvSpPr>
          <p:cNvPr id="231" name="TextShape 4"/>
          <p:cNvSpPr txBox="1"/>
          <p:nvPr/>
        </p:nvSpPr>
        <p:spPr>
          <a:xfrm>
            <a:off x="322560" y="3576240"/>
            <a:ext cx="8245440" cy="12477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If you try to 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  <a:hlinkClick r:id="rId4"/>
              </a:rPr>
              <a:t>fetch()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this JSON file: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5"/>
              </a:rPr>
              <a:t>https://web.stanford.edu/class/cs193x/lectures/18/albums.json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You get this error: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2" name="" descr=""/>
          <p:cNvPicPr/>
          <p:nvPr/>
        </p:nvPicPr>
        <p:blipFill>
          <a:blip r:embed="rId6"/>
          <a:stretch/>
        </p:blipFill>
        <p:spPr>
          <a:xfrm>
            <a:off x="348120" y="4896000"/>
            <a:ext cx="8363880" cy="637560"/>
          </a:xfrm>
          <a:prstGeom prst="rect">
            <a:avLst/>
          </a:prstGeom>
          <a:ln>
            <a:noFill/>
          </a:ln>
        </p:spPr>
      </p:pic>
    </p:spTree>
  </p:cSld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CORS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4" name="TextShape 2"/>
          <p:cNvSpPr txBox="1"/>
          <p:nvPr/>
        </p:nvSpPr>
        <p:spPr>
          <a:xfrm>
            <a:off x="782640" y="1560240"/>
            <a:ext cx="780840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CORS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: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ross-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O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rigin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R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esource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haring (</a:t>
            </a: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1"/>
              </a:rPr>
              <a:t>wiki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)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Browser policies for what resources a web page can load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Cross-origin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: between two different domains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If abc.com/users requests something from abc.com/search, it's still a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same-origin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request (not cross-origin) because it's the same domain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But if abc.com/foo requests something from xyz.com/foo, it's a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cross-origin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request.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CORS summarized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6" name="TextShape 2"/>
          <p:cNvSpPr txBox="1"/>
          <p:nvPr/>
        </p:nvSpPr>
        <p:spPr>
          <a:xfrm>
            <a:off x="782640" y="1560240"/>
            <a:ext cx="780840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You can make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same-origin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requests by default for any request type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You can make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cross-origin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requests by default for: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Images loaded via &lt;img&gt;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CSS files loaded via &lt;link&gt;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JavaScript files loaded via &lt;script&gt;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Etc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
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You </a:t>
            </a:r>
            <a:r>
              <a:rPr b="1" lang="en-US" sz="24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cannot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make cross-origin requests by default for: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Resources loaded via fetch() or XHR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CORS configuration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8" name="TextShape 2"/>
          <p:cNvSpPr txBox="1"/>
          <p:nvPr/>
        </p:nvSpPr>
        <p:spPr>
          <a:xfrm>
            <a:off x="782640" y="1560240"/>
            <a:ext cx="780840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However, a web server can be configured to override these default rules: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If you want to allow other domains to make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fetch()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requests to your servers, you can configure your server to allow them (</a:t>
            </a: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1"/>
              </a:rPr>
              <a:t>e.g. on apache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)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All 3rd party APIs do this, otherwise you couldn't access them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If you don't want other domains to certain resources such as images, you can disallow them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In this class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TextShape 2"/>
          <p:cNvSpPr txBox="1"/>
          <p:nvPr/>
        </p:nvSpPr>
        <p:spPr>
          <a:xfrm>
            <a:off x="782640" y="1560240"/>
            <a:ext cx="7808400" cy="54331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In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4102165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, we will either be: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Making same-origin requests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Making requests on APIs that have allowed cross-origin access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So you don't need to do anything with CORS for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4102165</a:t>
            </a:r>
            <a:r>
              <a:rPr b="1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Still, CORS is good to know about: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Helps you understand error messages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You may have to deal with this in the future (common scenario: file:// trying to access an HTTP resource: HTTP resource must allow CORS for this to be allowed)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Fetch and closures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2" name="TextShape 2"/>
          <p:cNvSpPr txBox="1"/>
          <p:nvPr/>
        </p:nvSpPr>
        <p:spPr>
          <a:xfrm>
            <a:off x="1054080" y="2766240"/>
            <a:ext cx="2698920" cy="27201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What if instead of code like this in a class: (</a:t>
            </a: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1"/>
              </a:rPr>
              <a:t>CodePen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)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3" name="Google Shape;280;p47" descr=""/>
          <p:cNvPicPr/>
          <p:nvPr/>
        </p:nvPicPr>
        <p:blipFill>
          <a:blip r:embed="rId2"/>
          <a:stretch/>
        </p:blipFill>
        <p:spPr>
          <a:xfrm>
            <a:off x="4054680" y="1635480"/>
            <a:ext cx="4521240" cy="4981320"/>
          </a:xfrm>
          <a:prstGeom prst="rect">
            <a:avLst/>
          </a:prstGeom>
          <a:ln>
            <a:noFill/>
          </a:ln>
        </p:spPr>
      </p:pic>
    </p:spTree>
  </p:cSld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Fetch and closures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TextShape 2"/>
          <p:cNvSpPr txBox="1"/>
          <p:nvPr/>
        </p:nvSpPr>
        <p:spPr>
          <a:xfrm>
            <a:off x="663120" y="2766240"/>
            <a:ext cx="3089520" cy="2810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r"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We wrote code that looked like this, where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onResponse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and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onJsonReady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were inner functions (</a:t>
            </a: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1"/>
              </a:rPr>
              <a:t>CodePen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):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6" name="Google Shape;287;p48" descr=""/>
          <p:cNvPicPr/>
          <p:nvPr/>
        </p:nvPicPr>
        <p:blipFill>
          <a:blip r:embed="rId2"/>
          <a:stretch/>
        </p:blipFill>
        <p:spPr>
          <a:xfrm>
            <a:off x="4080960" y="2016360"/>
            <a:ext cx="4947840" cy="4348080"/>
          </a:xfrm>
          <a:prstGeom prst="rect">
            <a:avLst/>
          </a:prstGeom>
          <a:ln>
            <a:noFill/>
          </a:ln>
        </p:spPr>
      </p:pic>
    </p:spTree>
  </p:cSld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Fetch and closures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8" name="TextShape 2"/>
          <p:cNvSpPr txBox="1"/>
          <p:nvPr/>
        </p:nvSpPr>
        <p:spPr>
          <a:xfrm>
            <a:off x="782640" y="1560240"/>
            <a:ext cx="7578360" cy="6098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Even if we bind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loadAlbums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9" name="Google Shape;294;p49" descr=""/>
          <p:cNvPicPr/>
          <p:nvPr/>
        </p:nvPicPr>
        <p:blipFill>
          <a:blip r:embed="rId1"/>
          <a:stretch/>
        </p:blipFill>
        <p:spPr>
          <a:xfrm>
            <a:off x="533520" y="2307600"/>
            <a:ext cx="8076960" cy="1352160"/>
          </a:xfrm>
          <a:prstGeom prst="rect">
            <a:avLst/>
          </a:prstGeom>
          <a:ln>
            <a:noFill/>
          </a:ln>
        </p:spPr>
      </p:pic>
      <p:pic>
        <p:nvPicPr>
          <p:cNvPr id="250" name="Google Shape;295;p49" descr=""/>
          <p:cNvPicPr/>
          <p:nvPr/>
        </p:nvPicPr>
        <p:blipFill>
          <a:blip r:embed="rId2"/>
          <a:stretch/>
        </p:blipFill>
        <p:spPr>
          <a:xfrm>
            <a:off x="227880" y="4701960"/>
            <a:ext cx="8838720" cy="1375200"/>
          </a:xfrm>
          <a:prstGeom prst="rect">
            <a:avLst/>
          </a:prstGeom>
          <a:ln>
            <a:noFill/>
          </a:ln>
        </p:spPr>
      </p:pic>
      <p:sp>
        <p:nvSpPr>
          <p:cNvPr id="251" name="TextShape 3"/>
          <p:cNvSpPr txBox="1"/>
          <p:nvPr/>
        </p:nvSpPr>
        <p:spPr>
          <a:xfrm>
            <a:off x="782640" y="4151160"/>
            <a:ext cx="7578360" cy="6098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We get this error (</a:t>
            </a: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3"/>
              </a:rPr>
              <a:t>CodePen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):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Closures and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this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3" name="TextShape 2"/>
          <p:cNvSpPr txBox="1"/>
          <p:nvPr/>
        </p:nvSpPr>
        <p:spPr>
          <a:xfrm>
            <a:off x="541440" y="1726200"/>
            <a:ext cx="351252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Every function has its own "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this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" argument, meaning closures (inner functions) also have their own "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this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" arguments...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4" name="Google Shape;303;p50" descr=""/>
          <p:cNvPicPr/>
          <p:nvPr/>
        </p:nvPicPr>
        <p:blipFill>
          <a:blip r:embed="rId1"/>
          <a:stretch/>
        </p:blipFill>
        <p:spPr>
          <a:xfrm>
            <a:off x="4067280" y="1560240"/>
            <a:ext cx="4947840" cy="4348080"/>
          </a:xfrm>
          <a:prstGeom prst="rect">
            <a:avLst/>
          </a:prstGeom>
          <a:ln>
            <a:noFill/>
          </a:ln>
        </p:spPr>
      </p:pic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JavaScript Object Notation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TextShape 2"/>
          <p:cNvSpPr txBox="1"/>
          <p:nvPr/>
        </p:nvSpPr>
        <p:spPr>
          <a:xfrm>
            <a:off x="782640" y="1560240"/>
            <a:ext cx="757836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JSON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: Stands for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J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ava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cript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O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bject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N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otation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Created by Douglas Crockford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Defines a way of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serializing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JavaScript objects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to serialize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: to turn an object into a string that can be deserialized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to deserialize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: to turn a serialized string into an object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Closures and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this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6" name="TextShape 2"/>
          <p:cNvSpPr txBox="1"/>
          <p:nvPr/>
        </p:nvSpPr>
        <p:spPr>
          <a:xfrm>
            <a:off x="541440" y="1726200"/>
            <a:ext cx="351252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So even if you've bound the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this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value for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loadAlbums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, it doesn't bind the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this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value for the closures.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7" name="Google Shape;310;p51" descr=""/>
          <p:cNvPicPr/>
          <p:nvPr/>
        </p:nvPicPr>
        <p:blipFill>
          <a:blip r:embed="rId1"/>
          <a:stretch/>
        </p:blipFill>
        <p:spPr>
          <a:xfrm>
            <a:off x="4067280" y="1560240"/>
            <a:ext cx="4947840" cy="4348080"/>
          </a:xfrm>
          <a:prstGeom prst="rect">
            <a:avLst/>
          </a:prstGeom>
          <a:ln>
            <a:noFill/>
          </a:ln>
        </p:spPr>
      </p:pic>
      <p:sp>
        <p:nvSpPr>
          <p:cNvPr id="258" name="CustomShape 3"/>
          <p:cNvSpPr/>
          <p:nvPr/>
        </p:nvSpPr>
        <p:spPr>
          <a:xfrm>
            <a:off x="4099680" y="1582560"/>
            <a:ext cx="4838040" cy="4250160"/>
          </a:xfrm>
          <a:prstGeom prst="roundRect">
            <a:avLst>
              <a:gd name="adj" fmla="val 4609"/>
            </a:avLst>
          </a:prstGeom>
          <a:noFill/>
          <a:ln w="38160">
            <a:solidFill>
              <a:srgbClr val="0000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9" name="CustomShape 4"/>
          <p:cNvSpPr/>
          <p:nvPr/>
        </p:nvSpPr>
        <p:spPr>
          <a:xfrm>
            <a:off x="4305600" y="1878480"/>
            <a:ext cx="4496400" cy="1467360"/>
          </a:xfrm>
          <a:prstGeom prst="roundRect">
            <a:avLst>
              <a:gd name="adj" fmla="val 4609"/>
            </a:avLst>
          </a:prstGeom>
          <a:noFill/>
          <a:ln w="38160">
            <a:solidFill>
              <a:srgbClr val="ff00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0" name="CustomShape 5"/>
          <p:cNvSpPr/>
          <p:nvPr/>
        </p:nvSpPr>
        <p:spPr>
          <a:xfrm>
            <a:off x="4270680" y="3417480"/>
            <a:ext cx="4496400" cy="1028520"/>
          </a:xfrm>
          <a:prstGeom prst="roundRect">
            <a:avLst>
              <a:gd name="adj" fmla="val 4609"/>
            </a:avLst>
          </a:prstGeom>
          <a:noFill/>
          <a:ln w="38160">
            <a:solidFill>
              <a:srgbClr val="ff9900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Solution 1: Bind explicitly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2" name="Google Shape;319;p52" descr=""/>
          <p:cNvPicPr/>
          <p:nvPr/>
        </p:nvPicPr>
        <p:blipFill>
          <a:blip r:embed="rId1"/>
          <a:stretch/>
        </p:blipFill>
        <p:spPr>
          <a:xfrm>
            <a:off x="4011120" y="1681560"/>
            <a:ext cx="4866480" cy="4124880"/>
          </a:xfrm>
          <a:prstGeom prst="rect">
            <a:avLst/>
          </a:prstGeom>
          <a:ln>
            <a:noFill/>
          </a:ln>
        </p:spPr>
      </p:pic>
      <p:sp>
        <p:nvSpPr>
          <p:cNvPr id="263" name="TextShape 2"/>
          <p:cNvSpPr txBox="1"/>
          <p:nvPr/>
        </p:nvSpPr>
        <p:spPr>
          <a:xfrm>
            <a:off x="312840" y="1726200"/>
            <a:ext cx="351252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You can bind the closures to the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this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value of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loadAlbum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 when it is called: (</a:t>
            </a: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2"/>
              </a:rPr>
              <a:t>CodePen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)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CustomShape 3"/>
          <p:cNvSpPr/>
          <p:nvPr/>
        </p:nvSpPr>
        <p:spPr>
          <a:xfrm>
            <a:off x="6696000" y="4680000"/>
            <a:ext cx="2088000" cy="720000"/>
          </a:xfrm>
          <a:prstGeom prst="ellipse">
            <a:avLst/>
          </a:prstGeom>
          <a:solidFill>
            <a:srgbClr val="729fcf">
              <a:alpha val="21000"/>
            </a:srgbClr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Solution 2: Bind with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=&gt;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TextShape 2"/>
          <p:cNvSpPr txBox="1"/>
          <p:nvPr/>
        </p:nvSpPr>
        <p:spPr>
          <a:xfrm>
            <a:off x="389160" y="1726200"/>
            <a:ext cx="321300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Functions defined with the arrow syntax are auto-bound to the "this" of their enclosing context (</a:t>
            </a: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1"/>
              </a:rPr>
              <a:t>CodePen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):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7" name="Google Shape;327;p53" descr=""/>
          <p:cNvPicPr/>
          <p:nvPr/>
        </p:nvPicPr>
        <p:blipFill>
          <a:blip r:embed="rId2"/>
          <a:stretch/>
        </p:blipFill>
        <p:spPr>
          <a:xfrm>
            <a:off x="3781440" y="1726200"/>
            <a:ext cx="5124960" cy="4151880"/>
          </a:xfrm>
          <a:prstGeom prst="rect">
            <a:avLst/>
          </a:prstGeom>
          <a:ln>
            <a:noFill/>
          </a:ln>
        </p:spPr>
      </p:pic>
    </p:spTree>
  </p:cSld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Solution 2: Bind with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=&gt;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9" name="Google Shape;333;p54" descr=""/>
          <p:cNvPicPr/>
          <p:nvPr/>
        </p:nvPicPr>
        <p:blipFill>
          <a:blip r:embed="rId1"/>
          <a:stretch/>
        </p:blipFill>
        <p:spPr>
          <a:xfrm>
            <a:off x="3781440" y="1726200"/>
            <a:ext cx="5124960" cy="2945160"/>
          </a:xfrm>
          <a:prstGeom prst="rect">
            <a:avLst/>
          </a:prstGeom>
          <a:ln>
            <a:noFill/>
          </a:ln>
        </p:spPr>
      </p:pic>
      <p:sp>
        <p:nvSpPr>
          <p:cNvPr id="270" name="TextShape 2"/>
          <p:cNvSpPr txBox="1"/>
          <p:nvPr/>
        </p:nvSpPr>
        <p:spPr>
          <a:xfrm>
            <a:off x="389160" y="1726200"/>
            <a:ext cx="3213000" cy="10166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We can also use the concise syntax: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TextShape 1"/>
          <p:cNvSpPr txBox="1"/>
          <p:nvPr/>
        </p:nvSpPr>
        <p:spPr>
          <a:xfrm>
            <a:off x="311760" y="2867760"/>
            <a:ext cx="8520120" cy="1122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Single-threaded asynchrony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Recall: Discography page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TextShape 2"/>
          <p:cNvSpPr txBox="1"/>
          <p:nvPr/>
        </p:nvSpPr>
        <p:spPr>
          <a:xfrm>
            <a:off x="504000" y="1163160"/>
            <a:ext cx="7578360" cy="12128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We wrote a web page that lists the Mariah Carey albums stored in </a:t>
            </a: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1"/>
              </a:rPr>
              <a:t>albums.json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and lets us sort the albums: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(</a:t>
            </a: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2"/>
              </a:rPr>
              <a:t>CodePen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)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74" name="Google Shape;346;p56" descr=""/>
          <p:cNvPicPr/>
          <p:nvPr/>
        </p:nvPicPr>
        <p:blipFill>
          <a:blip r:embed="rId3"/>
          <a:stretch/>
        </p:blipFill>
        <p:spPr>
          <a:xfrm>
            <a:off x="1705320" y="3002040"/>
            <a:ext cx="5733360" cy="3779280"/>
          </a:xfrm>
          <a:prstGeom prst="rect">
            <a:avLst/>
          </a:prstGeom>
          <a:ln>
            <a:noFill/>
          </a:ln>
        </p:spPr>
      </p:pic>
    </p:spTree>
  </p:cSld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Error?!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6" name="TextShape 2"/>
          <p:cNvSpPr txBox="1"/>
          <p:nvPr/>
        </p:nvSpPr>
        <p:spPr>
          <a:xfrm>
            <a:off x="782640" y="1560240"/>
            <a:ext cx="7578360" cy="956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If we click on one of the buttons before the albums load, we get an error: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7" name="TextShape 3"/>
          <p:cNvSpPr txBox="1"/>
          <p:nvPr/>
        </p:nvSpPr>
        <p:spPr>
          <a:xfrm>
            <a:off x="782640" y="4470840"/>
            <a:ext cx="7578360" cy="956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15000"/>
              </a:lnSpc>
            </a:pPr>
            <a:r>
              <a:rPr b="1" lang="en-US" sz="36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Why?!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78" name="Google Shape;354;p57" descr=""/>
          <p:cNvPicPr/>
          <p:nvPr/>
        </p:nvPicPr>
        <p:blipFill>
          <a:blip r:embed="rId1"/>
          <a:stretch/>
        </p:blipFill>
        <p:spPr>
          <a:xfrm>
            <a:off x="324000" y="2951280"/>
            <a:ext cx="8496000" cy="1085400"/>
          </a:xfrm>
          <a:prstGeom prst="rect">
            <a:avLst/>
          </a:prstGeom>
          <a:ln>
            <a:noFill/>
          </a:ln>
        </p:spPr>
      </p:pic>
    </p:spTree>
  </p:cSld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On page load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0" name="CustomShape 2"/>
          <p:cNvSpPr/>
          <p:nvPr/>
        </p:nvSpPr>
        <p:spPr>
          <a:xfrm>
            <a:off x="3030840" y="3647520"/>
            <a:ext cx="1608120" cy="852840"/>
          </a:xfrm>
          <a:prstGeom prst="roundRect">
            <a:avLst>
              <a:gd name="adj" fmla="val 16667"/>
            </a:avLst>
          </a:prstGeom>
          <a:solidFill>
            <a:srgbClr val="eeeeee">
              <a:alpha val="21000"/>
            </a:srgbClr>
          </a:solidFill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App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1" name="CustomShape 3"/>
          <p:cNvSpPr/>
          <p:nvPr/>
        </p:nvSpPr>
        <p:spPr>
          <a:xfrm>
            <a:off x="4639320" y="4074120"/>
            <a:ext cx="2112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3434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2" name="CustomShape 4"/>
          <p:cNvSpPr/>
          <p:nvPr/>
        </p:nvSpPr>
        <p:spPr>
          <a:xfrm>
            <a:off x="6751440" y="3606840"/>
            <a:ext cx="2219040" cy="934200"/>
          </a:xfrm>
          <a:prstGeom prst="rect">
            <a:avLst/>
          </a:prstGeom>
          <a:noFill/>
          <a:ln w="2844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albums.json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3" name="CustomShape 5"/>
          <p:cNvSpPr/>
          <p:nvPr/>
        </p:nvSpPr>
        <p:spPr>
          <a:xfrm>
            <a:off x="350640" y="3702960"/>
            <a:ext cx="1473120" cy="742320"/>
          </a:xfrm>
          <a:prstGeom prst="foldedCorner">
            <a:avLst>
              <a:gd name="adj" fmla="val 29416"/>
            </a:avLst>
          </a:prstGeom>
          <a:solidFill>
            <a:srgbClr val="efefef">
              <a:alpha val="21000"/>
            </a:srgbClr>
          </a:solidFill>
          <a:ln w="190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script.js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4" name="CustomShape 6"/>
          <p:cNvSpPr/>
          <p:nvPr/>
        </p:nvSpPr>
        <p:spPr>
          <a:xfrm>
            <a:off x="1824120" y="4074120"/>
            <a:ext cx="1243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43434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5" name="TextShape 7"/>
          <p:cNvSpPr txBox="1"/>
          <p:nvPr/>
        </p:nvSpPr>
        <p:spPr>
          <a:xfrm>
            <a:off x="721800" y="1468440"/>
            <a:ext cx="7639200" cy="1148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When we first load the page, the following things happen immediately: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6" name="CustomShape 8"/>
          <p:cNvSpPr/>
          <p:nvPr/>
        </p:nvSpPr>
        <p:spPr>
          <a:xfrm>
            <a:off x="3226680" y="5531760"/>
            <a:ext cx="2219040" cy="852840"/>
          </a:xfrm>
          <a:prstGeom prst="roundRect">
            <a:avLst>
              <a:gd name="adj" fmla="val 16667"/>
            </a:avLst>
          </a:prstGeom>
          <a:solidFill>
            <a:srgbClr val="eeeeee">
              <a:alpha val="21000"/>
            </a:srgbClr>
          </a:solidFill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SortButton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7" name="CustomShape 9"/>
          <p:cNvSpPr/>
          <p:nvPr/>
        </p:nvSpPr>
        <p:spPr>
          <a:xfrm>
            <a:off x="3835080" y="4500720"/>
            <a:ext cx="501120" cy="1030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3434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8" name="TextShape 10"/>
          <p:cNvSpPr txBox="1"/>
          <p:nvPr/>
        </p:nvSpPr>
        <p:spPr>
          <a:xfrm>
            <a:off x="1747800" y="2852640"/>
            <a:ext cx="1243440" cy="1148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15000"/>
              </a:lnSpc>
            </a:pPr>
            <a:r>
              <a:rPr b="1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1.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Script creates 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App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9" name="TextShape 11"/>
          <p:cNvSpPr txBox="1"/>
          <p:nvPr/>
        </p:nvSpPr>
        <p:spPr>
          <a:xfrm>
            <a:off x="2021400" y="4467960"/>
            <a:ext cx="2010600" cy="1148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2.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App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creates 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SortButtons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0" name="TextShape 12"/>
          <p:cNvSpPr txBox="1"/>
          <p:nvPr/>
        </p:nvSpPr>
        <p:spPr>
          <a:xfrm>
            <a:off x="4349520" y="2795040"/>
            <a:ext cx="2610360" cy="1278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15000"/>
              </a:lnSpc>
            </a:pPr>
            <a:r>
              <a:rPr b="1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3.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App 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requests albums.json through 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fetch()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On page load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2" name="CustomShape 2"/>
          <p:cNvSpPr/>
          <p:nvPr/>
        </p:nvSpPr>
        <p:spPr>
          <a:xfrm>
            <a:off x="3030840" y="3190320"/>
            <a:ext cx="1608120" cy="852840"/>
          </a:xfrm>
          <a:prstGeom prst="roundRect">
            <a:avLst>
              <a:gd name="adj" fmla="val 16667"/>
            </a:avLst>
          </a:prstGeom>
          <a:solidFill>
            <a:srgbClr val="eeeeee">
              <a:alpha val="21000"/>
            </a:srgbClr>
          </a:solidFill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nsolas"/>
                <a:ea typeface="Consolas"/>
              </a:rPr>
              <a:t>App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3" name="CustomShape 3"/>
          <p:cNvSpPr/>
          <p:nvPr/>
        </p:nvSpPr>
        <p:spPr>
          <a:xfrm>
            <a:off x="4639320" y="3464640"/>
            <a:ext cx="2112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3434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94" name="CustomShape 4"/>
          <p:cNvSpPr/>
          <p:nvPr/>
        </p:nvSpPr>
        <p:spPr>
          <a:xfrm>
            <a:off x="6751440" y="3149640"/>
            <a:ext cx="2219040" cy="934200"/>
          </a:xfrm>
          <a:prstGeom prst="rect">
            <a:avLst/>
          </a:prstGeom>
          <a:noFill/>
          <a:ln w="2844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albums.json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5" name="CustomShape 5"/>
          <p:cNvSpPr/>
          <p:nvPr/>
        </p:nvSpPr>
        <p:spPr>
          <a:xfrm>
            <a:off x="350640" y="3245760"/>
            <a:ext cx="1473120" cy="742320"/>
          </a:xfrm>
          <a:prstGeom prst="foldedCorner">
            <a:avLst>
              <a:gd name="adj" fmla="val 29416"/>
            </a:avLst>
          </a:prstGeom>
          <a:solidFill>
            <a:srgbClr val="efefef">
              <a:alpha val="21000"/>
            </a:srgbClr>
          </a:solidFill>
          <a:ln w="190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script.js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6" name="CustomShape 6"/>
          <p:cNvSpPr/>
          <p:nvPr/>
        </p:nvSpPr>
        <p:spPr>
          <a:xfrm>
            <a:off x="1824120" y="3616920"/>
            <a:ext cx="1243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43434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97" name="TextShape 7"/>
          <p:cNvSpPr txBox="1"/>
          <p:nvPr/>
        </p:nvSpPr>
        <p:spPr>
          <a:xfrm>
            <a:off x="721800" y="1468440"/>
            <a:ext cx="7639200" cy="1148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When the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fetch()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finishes, the app creates an Album object for each album that was fetched: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8" name="CustomShape 8"/>
          <p:cNvSpPr/>
          <p:nvPr/>
        </p:nvSpPr>
        <p:spPr>
          <a:xfrm flipH="1" rot="10800000">
            <a:off x="6682320" y="3791520"/>
            <a:ext cx="2009520" cy="33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ff"/>
            </a:solidFill>
            <a:custDash>
              <a:ds d="400000" sp="300000"/>
            </a:custDash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99" name="CustomShape 9"/>
          <p:cNvSpPr/>
          <p:nvPr/>
        </p:nvSpPr>
        <p:spPr>
          <a:xfrm>
            <a:off x="6382440" y="3845520"/>
            <a:ext cx="666720" cy="742320"/>
          </a:xfrm>
          <a:prstGeom prst="irregularSeal2">
            <a:avLst/>
          </a:prstGeom>
          <a:solidFill>
            <a:srgbClr val="f1c232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0" name="CustomShape 10"/>
          <p:cNvSpPr/>
          <p:nvPr/>
        </p:nvSpPr>
        <p:spPr>
          <a:xfrm>
            <a:off x="3614760" y="5085360"/>
            <a:ext cx="1914120" cy="852840"/>
          </a:xfrm>
          <a:prstGeom prst="roundRect">
            <a:avLst>
              <a:gd name="adj" fmla="val 16667"/>
            </a:avLst>
          </a:prstGeom>
          <a:solidFill>
            <a:srgbClr val="eeeeee">
              <a:alpha val="21000"/>
            </a:srgbClr>
          </a:solidFill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Album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1" name="CustomShape 11"/>
          <p:cNvSpPr/>
          <p:nvPr/>
        </p:nvSpPr>
        <p:spPr>
          <a:xfrm>
            <a:off x="3835080" y="4043520"/>
            <a:ext cx="736920" cy="1041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3434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2" name="TextShape 12"/>
          <p:cNvSpPr txBox="1"/>
          <p:nvPr/>
        </p:nvSpPr>
        <p:spPr>
          <a:xfrm>
            <a:off x="6278760" y="4642200"/>
            <a:ext cx="2610360" cy="1278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15000"/>
              </a:lnSpc>
            </a:pPr>
            <a:r>
              <a:rPr b="1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4.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fetch() 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finishes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3" name="TextShape 13"/>
          <p:cNvSpPr txBox="1"/>
          <p:nvPr/>
        </p:nvSpPr>
        <p:spPr>
          <a:xfrm>
            <a:off x="1306440" y="4447800"/>
            <a:ext cx="2610360" cy="1278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15000"/>
              </a:lnSpc>
            </a:pPr>
            <a:r>
              <a:rPr b="1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5.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App 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creates 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Album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objects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Before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fetch()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returns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5" name="CustomShape 2"/>
          <p:cNvSpPr/>
          <p:nvPr/>
        </p:nvSpPr>
        <p:spPr>
          <a:xfrm>
            <a:off x="3030840" y="3190320"/>
            <a:ext cx="1608120" cy="852840"/>
          </a:xfrm>
          <a:prstGeom prst="roundRect">
            <a:avLst>
              <a:gd name="adj" fmla="val 16667"/>
            </a:avLst>
          </a:prstGeom>
          <a:solidFill>
            <a:srgbClr val="eeeeee">
              <a:alpha val="21000"/>
            </a:srgbClr>
          </a:solidFill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App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6" name="CustomShape 3"/>
          <p:cNvSpPr/>
          <p:nvPr/>
        </p:nvSpPr>
        <p:spPr>
          <a:xfrm>
            <a:off x="4639320" y="3616920"/>
            <a:ext cx="2112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3434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7" name="CustomShape 4"/>
          <p:cNvSpPr/>
          <p:nvPr/>
        </p:nvSpPr>
        <p:spPr>
          <a:xfrm>
            <a:off x="6751440" y="3149640"/>
            <a:ext cx="2219040" cy="934200"/>
          </a:xfrm>
          <a:prstGeom prst="rect">
            <a:avLst/>
          </a:prstGeom>
          <a:noFill/>
          <a:ln w="2844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albums.json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8" name="CustomShape 5"/>
          <p:cNvSpPr/>
          <p:nvPr/>
        </p:nvSpPr>
        <p:spPr>
          <a:xfrm>
            <a:off x="350640" y="3245760"/>
            <a:ext cx="1473120" cy="742320"/>
          </a:xfrm>
          <a:prstGeom prst="foldedCorner">
            <a:avLst>
              <a:gd name="adj" fmla="val 29416"/>
            </a:avLst>
          </a:prstGeom>
          <a:solidFill>
            <a:srgbClr val="efefef">
              <a:alpha val="21000"/>
            </a:srgbClr>
          </a:solidFill>
          <a:ln w="190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script.js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9" name="CustomShape 6"/>
          <p:cNvSpPr/>
          <p:nvPr/>
        </p:nvSpPr>
        <p:spPr>
          <a:xfrm>
            <a:off x="1824120" y="3616920"/>
            <a:ext cx="1243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43434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10" name="TextShape 7"/>
          <p:cNvSpPr txBox="1"/>
          <p:nvPr/>
        </p:nvSpPr>
        <p:spPr>
          <a:xfrm>
            <a:off x="721800" y="1468440"/>
            <a:ext cx="7639200" cy="1148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However, before the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fetch()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completes, a user might click the sort button: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1" name="CustomShape 8"/>
          <p:cNvSpPr/>
          <p:nvPr/>
        </p:nvSpPr>
        <p:spPr>
          <a:xfrm>
            <a:off x="2072880" y="5379120"/>
            <a:ext cx="2219040" cy="852840"/>
          </a:xfrm>
          <a:prstGeom prst="roundRect">
            <a:avLst>
              <a:gd name="adj" fmla="val 16667"/>
            </a:avLst>
          </a:prstGeom>
          <a:solidFill>
            <a:srgbClr val="eeeeee">
              <a:alpha val="21000"/>
            </a:srgbClr>
          </a:solidFill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SortButton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2" name="CustomShape 9"/>
          <p:cNvSpPr/>
          <p:nvPr/>
        </p:nvSpPr>
        <p:spPr>
          <a:xfrm rot="10800000">
            <a:off x="2072880" y="5805720"/>
            <a:ext cx="831600" cy="34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9900ff"/>
            </a:solidFill>
            <a:custDash>
              <a:ds d="400000" sp="300000"/>
            </a:custDash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13" name="CustomShape 10"/>
          <p:cNvSpPr/>
          <p:nvPr/>
        </p:nvSpPr>
        <p:spPr>
          <a:xfrm>
            <a:off x="653040" y="5379120"/>
            <a:ext cx="666720" cy="742320"/>
          </a:xfrm>
          <a:prstGeom prst="irregularSeal2">
            <a:avLst/>
          </a:prstGeom>
          <a:solidFill>
            <a:srgbClr val="f1c232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4" name="CustomShape 11"/>
          <p:cNvSpPr/>
          <p:nvPr/>
        </p:nvSpPr>
        <p:spPr>
          <a:xfrm>
            <a:off x="599760" y="6114600"/>
            <a:ext cx="1473120" cy="85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Click event!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5" name="CustomShape 12"/>
          <p:cNvSpPr/>
          <p:nvPr/>
        </p:nvSpPr>
        <p:spPr>
          <a:xfrm flipH="1" rot="10800000">
            <a:off x="3835080" y="5379120"/>
            <a:ext cx="652320" cy="1335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9900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16" name="CustomShape 13"/>
          <p:cNvSpPr/>
          <p:nvPr/>
        </p:nvSpPr>
        <p:spPr>
          <a:xfrm>
            <a:off x="3835080" y="4352040"/>
            <a:ext cx="3102480" cy="1543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ctr">
              <a:lnSpc>
                <a:spcPct val="115000"/>
              </a:lnSpc>
            </a:pPr>
            <a:r>
              <a:rPr b="0" lang="en-US" sz="2400" spc="-1" strike="noStrike">
                <a:solidFill>
                  <a:srgbClr val="9900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 </a:t>
            </a:r>
            <a:r>
              <a:rPr b="0" lang="en-US" sz="2400" spc="-1" strike="noStrike">
                <a:solidFill>
                  <a:srgbClr val="9900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"</a:t>
            </a:r>
            <a:r>
              <a:rPr b="0" lang="en-US" sz="2400" spc="-1" strike="noStrike">
                <a:solidFill>
                  <a:srgbClr val="9900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App</a:t>
            </a:r>
            <a:r>
              <a:rPr b="0" lang="en-US" sz="2400" spc="-1" strike="noStrike">
                <a:solidFill>
                  <a:srgbClr val="9900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, you should sort your album data"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7" name="TextShape 14"/>
          <p:cNvSpPr txBox="1"/>
          <p:nvPr/>
        </p:nvSpPr>
        <p:spPr>
          <a:xfrm>
            <a:off x="4664520" y="2617560"/>
            <a:ext cx="2610360" cy="1278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15000"/>
              </a:lnSpc>
            </a:pP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fetch() 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is still pending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Fetch API and JSON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TextShape 2"/>
          <p:cNvSpPr txBox="1"/>
          <p:nvPr/>
        </p:nvSpPr>
        <p:spPr>
          <a:xfrm>
            <a:off x="782640" y="1560240"/>
            <a:ext cx="757836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The Fetch API also has built-in support for JSON: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function onJsonReady(</a:t>
            </a:r>
            <a:r>
              <a:rPr b="0" lang="en-US" sz="2000" spc="-1" strike="noStrike">
                <a:solidFill>
                  <a:srgbClr val="9900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json</a:t>
            </a: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) {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  </a:t>
            </a: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console.log(</a:t>
            </a:r>
            <a:r>
              <a:rPr b="0" lang="en-US" sz="2000" spc="-1" strike="noStrike">
                <a:solidFill>
                  <a:srgbClr val="9900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json</a:t>
            </a: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);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}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function onResponse(response) {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  </a:t>
            </a: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return response.</a:t>
            </a:r>
            <a:r>
              <a:rPr b="1" lang="en-US" sz="2000" spc="-1" strike="noStrike">
                <a:solidFill>
                  <a:srgbClr val="9900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json();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}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fetch('images.json')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    </a:t>
            </a: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.then(onResponse)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    </a:t>
            </a: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.then(onJsonReady);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CustomShape 3"/>
          <p:cNvSpPr/>
          <p:nvPr/>
        </p:nvSpPr>
        <p:spPr>
          <a:xfrm>
            <a:off x="5773320" y="2903400"/>
            <a:ext cx="3103200" cy="246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Return 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response.json()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instead of 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response.text() 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and Fetch will essentially call 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JSON.parse()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on the response string.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410;p61" descr=""/>
          <p:cNvPicPr/>
          <p:nvPr/>
        </p:nvPicPr>
        <p:blipFill>
          <a:blip r:embed="rId1"/>
          <a:stretch/>
        </p:blipFill>
        <p:spPr>
          <a:xfrm>
            <a:off x="4408200" y="230040"/>
            <a:ext cx="4303440" cy="4653360"/>
          </a:xfrm>
          <a:prstGeom prst="rect">
            <a:avLst/>
          </a:prstGeom>
          <a:ln>
            <a:noFill/>
          </a:ln>
        </p:spPr>
      </p:pic>
      <p:sp>
        <p:nvSpPr>
          <p:cNvPr id="319" name="TextShape 1"/>
          <p:cNvSpPr txBox="1"/>
          <p:nvPr/>
        </p:nvSpPr>
        <p:spPr>
          <a:xfrm>
            <a:off x="264600" y="855000"/>
            <a:ext cx="3447360" cy="19796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15000"/>
              </a:lnSpc>
            </a:pPr>
            <a:r>
              <a:rPr b="0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The </a:t>
            </a:r>
            <a:r>
              <a:rPr b="0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albumInfo</a:t>
            </a:r>
            <a:r>
              <a:rPr b="0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field  is filled out after the </a:t>
            </a:r>
            <a:r>
              <a:rPr b="0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fetch() </a:t>
            </a:r>
            <a:r>
              <a:rPr b="0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from </a:t>
            </a:r>
            <a:r>
              <a:rPr b="0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loadAlbums()</a:t>
            </a:r>
            <a:r>
              <a:rPr b="0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returns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20" name="Google Shape;412;p61" descr=""/>
          <p:cNvPicPr/>
          <p:nvPr/>
        </p:nvPicPr>
        <p:blipFill>
          <a:blip r:embed="rId2"/>
          <a:stretch/>
        </p:blipFill>
        <p:spPr>
          <a:xfrm>
            <a:off x="4408200" y="5247360"/>
            <a:ext cx="4574520" cy="1610280"/>
          </a:xfrm>
          <a:prstGeom prst="rect">
            <a:avLst/>
          </a:prstGeom>
          <a:ln>
            <a:noFill/>
          </a:ln>
        </p:spPr>
      </p:pic>
      <p:sp>
        <p:nvSpPr>
          <p:cNvPr id="321" name="CustomShape 2"/>
          <p:cNvSpPr/>
          <p:nvPr/>
        </p:nvSpPr>
        <p:spPr>
          <a:xfrm rot="10800000">
            <a:off x="4718520" y="833760"/>
            <a:ext cx="12826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ff"/>
            </a:solidFill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22" name="CustomShape 3"/>
          <p:cNvSpPr/>
          <p:nvPr/>
        </p:nvSpPr>
        <p:spPr>
          <a:xfrm rot="10800000">
            <a:off x="4704480" y="2734560"/>
            <a:ext cx="12826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ff"/>
            </a:solidFill>
            <a:custDash>
              <a:ds d="400000" sp="300000"/>
            </a:custDash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419;p62" descr=""/>
          <p:cNvPicPr/>
          <p:nvPr/>
        </p:nvPicPr>
        <p:blipFill>
          <a:blip r:embed="rId1"/>
          <a:stretch/>
        </p:blipFill>
        <p:spPr>
          <a:xfrm>
            <a:off x="4039200" y="1920600"/>
            <a:ext cx="4905720" cy="1726560"/>
          </a:xfrm>
          <a:prstGeom prst="rect">
            <a:avLst/>
          </a:prstGeom>
          <a:ln>
            <a:noFill/>
          </a:ln>
        </p:spPr>
      </p:pic>
      <p:pic>
        <p:nvPicPr>
          <p:cNvPr id="324" name="Google Shape;420;p62" descr=""/>
          <p:cNvPicPr/>
          <p:nvPr/>
        </p:nvPicPr>
        <p:blipFill>
          <a:blip r:embed="rId2"/>
          <a:srcRect l="0" t="12132" r="83236" b="88505"/>
          <a:stretch/>
        </p:blipFill>
        <p:spPr>
          <a:xfrm>
            <a:off x="288360" y="1002960"/>
            <a:ext cx="3012840" cy="662760"/>
          </a:xfrm>
          <a:prstGeom prst="rect">
            <a:avLst/>
          </a:prstGeom>
          <a:ln>
            <a:noFill/>
          </a:ln>
        </p:spPr>
      </p:pic>
      <p:sp>
        <p:nvSpPr>
          <p:cNvPr id="325" name="CustomShape 1"/>
          <p:cNvSpPr/>
          <p:nvPr/>
        </p:nvSpPr>
        <p:spPr>
          <a:xfrm>
            <a:off x="3270600" y="1663920"/>
            <a:ext cx="768240" cy="632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595959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26" name="TextShape 2"/>
          <p:cNvSpPr txBox="1"/>
          <p:nvPr/>
        </p:nvSpPr>
        <p:spPr>
          <a:xfrm>
            <a:off x="660240" y="1920600"/>
            <a:ext cx="2610360" cy="24091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15000"/>
              </a:lnSpc>
            </a:pPr>
            <a:r>
              <a:rPr b="1" lang="en-US" sz="22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But if the button is clicked before </a:t>
            </a:r>
            <a:r>
              <a:rPr b="1" lang="en-US" sz="22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fetch()</a:t>
            </a:r>
            <a:r>
              <a:rPr b="1" lang="en-US" sz="22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returns,  </a:t>
            </a:r>
            <a:r>
              <a:rPr b="1" lang="en-US" sz="22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albumInfo</a:t>
            </a:r>
            <a:r>
              <a:rPr b="1" lang="en-US" sz="22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is not defined yet and we get an error.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27" name="Google Shape;423;p62" descr=""/>
          <p:cNvPicPr/>
          <p:nvPr/>
        </p:nvPicPr>
        <p:blipFill>
          <a:blip r:embed="rId3"/>
          <a:stretch/>
        </p:blipFill>
        <p:spPr>
          <a:xfrm>
            <a:off x="152280" y="4649400"/>
            <a:ext cx="8496000" cy="1085400"/>
          </a:xfrm>
          <a:prstGeom prst="rect">
            <a:avLst/>
          </a:prstGeom>
          <a:ln>
            <a:noFill/>
          </a:ln>
        </p:spPr>
      </p:pic>
    </p:spTree>
  </p:cSld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Asynchronous events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9" name="CustomShape 2"/>
          <p:cNvSpPr/>
          <p:nvPr/>
        </p:nvSpPr>
        <p:spPr>
          <a:xfrm>
            <a:off x="3488040" y="3495240"/>
            <a:ext cx="1608120" cy="852840"/>
          </a:xfrm>
          <a:prstGeom prst="roundRect">
            <a:avLst>
              <a:gd name="adj" fmla="val 16667"/>
            </a:avLst>
          </a:prstGeom>
          <a:solidFill>
            <a:srgbClr val="eeeeee">
              <a:alpha val="21000"/>
            </a:srgbClr>
          </a:solidFill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App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0" name="CustomShape 3"/>
          <p:cNvSpPr/>
          <p:nvPr/>
        </p:nvSpPr>
        <p:spPr>
          <a:xfrm>
            <a:off x="5096520" y="3769200"/>
            <a:ext cx="15786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43434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31" name="CustomShape 4"/>
          <p:cNvSpPr/>
          <p:nvPr/>
        </p:nvSpPr>
        <p:spPr>
          <a:xfrm>
            <a:off x="6675480" y="3454560"/>
            <a:ext cx="2219040" cy="934200"/>
          </a:xfrm>
          <a:prstGeom prst="rect">
            <a:avLst/>
          </a:prstGeom>
          <a:noFill/>
          <a:ln w="2844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albums.json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2" name="CustomShape 5"/>
          <p:cNvSpPr/>
          <p:nvPr/>
        </p:nvSpPr>
        <p:spPr>
          <a:xfrm>
            <a:off x="807840" y="3550680"/>
            <a:ext cx="1473120" cy="742320"/>
          </a:xfrm>
          <a:prstGeom prst="foldedCorner">
            <a:avLst>
              <a:gd name="adj" fmla="val 29416"/>
            </a:avLst>
          </a:prstGeom>
          <a:solidFill>
            <a:srgbClr val="efefef">
              <a:alpha val="21000"/>
            </a:srgbClr>
          </a:solidFill>
          <a:ln w="1908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script.js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3" name="CustomShape 6"/>
          <p:cNvSpPr/>
          <p:nvPr/>
        </p:nvSpPr>
        <p:spPr>
          <a:xfrm>
            <a:off x="2281320" y="3921840"/>
            <a:ext cx="1243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434343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34" name="CustomShape 7"/>
          <p:cNvSpPr/>
          <p:nvPr/>
        </p:nvSpPr>
        <p:spPr>
          <a:xfrm>
            <a:off x="5096520" y="4074120"/>
            <a:ext cx="15786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ff"/>
            </a:solidFill>
            <a:custDash>
              <a:ds d="400000" sp="300000"/>
            </a:custDash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35" name="CustomShape 8"/>
          <p:cNvSpPr/>
          <p:nvPr/>
        </p:nvSpPr>
        <p:spPr>
          <a:xfrm>
            <a:off x="2072880" y="5379120"/>
            <a:ext cx="2219040" cy="852840"/>
          </a:xfrm>
          <a:prstGeom prst="roundRect">
            <a:avLst>
              <a:gd name="adj" fmla="val 16667"/>
            </a:avLst>
          </a:prstGeom>
          <a:solidFill>
            <a:srgbClr val="eeeeee">
              <a:alpha val="21000"/>
            </a:srgbClr>
          </a:solidFill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SortButton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6" name="CustomShape 9"/>
          <p:cNvSpPr/>
          <p:nvPr/>
        </p:nvSpPr>
        <p:spPr>
          <a:xfrm rot="10800000">
            <a:off x="2072880" y="5805720"/>
            <a:ext cx="831600" cy="34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9900ff"/>
            </a:solidFill>
            <a:custDash>
              <a:ds d="400000" sp="300000"/>
            </a:custDash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37" name="CustomShape 10"/>
          <p:cNvSpPr/>
          <p:nvPr/>
        </p:nvSpPr>
        <p:spPr>
          <a:xfrm>
            <a:off x="653040" y="5379120"/>
            <a:ext cx="666720" cy="742320"/>
          </a:xfrm>
          <a:prstGeom prst="irregularSeal2">
            <a:avLst/>
          </a:prstGeom>
          <a:solidFill>
            <a:srgbClr val="f1c232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8" name="CustomShape 11"/>
          <p:cNvSpPr/>
          <p:nvPr/>
        </p:nvSpPr>
        <p:spPr>
          <a:xfrm>
            <a:off x="593280" y="6114600"/>
            <a:ext cx="1473120" cy="85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Click event!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9" name="CustomShape 12"/>
          <p:cNvSpPr/>
          <p:nvPr/>
        </p:nvSpPr>
        <p:spPr>
          <a:xfrm>
            <a:off x="6382440" y="4074120"/>
            <a:ext cx="666720" cy="742320"/>
          </a:xfrm>
          <a:prstGeom prst="irregularSeal2">
            <a:avLst/>
          </a:prstGeom>
          <a:solidFill>
            <a:srgbClr val="f1c232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0" name="CustomShape 13"/>
          <p:cNvSpPr/>
          <p:nvPr/>
        </p:nvSpPr>
        <p:spPr>
          <a:xfrm>
            <a:off x="6662880" y="4608000"/>
            <a:ext cx="1473120" cy="85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Fetch finishes!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1" name="TextShape 14"/>
          <p:cNvSpPr txBox="1"/>
          <p:nvPr/>
        </p:nvSpPr>
        <p:spPr>
          <a:xfrm>
            <a:off x="721800" y="1544400"/>
            <a:ext cx="7639200" cy="1773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We have written our code in a way that assumes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fetch()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will complete before clicking, but on a slow connection, that's not a safe assumption.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2" name="CustomShape 15"/>
          <p:cNvSpPr/>
          <p:nvPr/>
        </p:nvSpPr>
        <p:spPr>
          <a:xfrm flipH="1">
            <a:off x="3180240" y="4366080"/>
            <a:ext cx="1137240" cy="1012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9900ff"/>
            </a:solidFill>
            <a:custDash>
              <a:ds d="400000" sp="300000"/>
            </a:custDash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General problem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4" name="TextShape 2"/>
          <p:cNvSpPr txBox="1"/>
          <p:nvPr/>
        </p:nvSpPr>
        <p:spPr>
          <a:xfrm>
            <a:off x="782640" y="1560240"/>
            <a:ext cx="7578360" cy="3517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The problem stated generically: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There are 2+ events that can occur at unpredictable times, and the two events are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dependent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on each other in some way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(Some people call this a "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race condition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", though other people reserve the term for multiple threads only.)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5" name="CustomShape 3"/>
          <p:cNvSpPr/>
          <p:nvPr/>
        </p:nvSpPr>
        <p:spPr>
          <a:xfrm rot="10800000">
            <a:off x="3632400" y="5618520"/>
            <a:ext cx="9432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9900ff"/>
            </a:solidFill>
            <a:custDash>
              <a:ds d="400000" sp="300000"/>
            </a:custDash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46" name="CustomShape 4"/>
          <p:cNvSpPr/>
          <p:nvPr/>
        </p:nvSpPr>
        <p:spPr>
          <a:xfrm>
            <a:off x="2100960" y="5226840"/>
            <a:ext cx="666720" cy="742320"/>
          </a:xfrm>
          <a:prstGeom prst="irregularSeal2">
            <a:avLst/>
          </a:prstGeom>
          <a:solidFill>
            <a:srgbClr val="f1c232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7" name="CustomShape 5"/>
          <p:cNvSpPr/>
          <p:nvPr/>
        </p:nvSpPr>
        <p:spPr>
          <a:xfrm>
            <a:off x="627480" y="5209200"/>
            <a:ext cx="1473120" cy="85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Click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
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event!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8" name="CustomShape 6"/>
          <p:cNvSpPr/>
          <p:nvPr/>
        </p:nvSpPr>
        <p:spPr>
          <a:xfrm>
            <a:off x="4895280" y="5571000"/>
            <a:ext cx="15786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ff"/>
            </a:solidFill>
            <a:custDash>
              <a:ds d="400000" sp="300000"/>
            </a:custDash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49" name="CustomShape 7"/>
          <p:cNvSpPr/>
          <p:nvPr/>
        </p:nvSpPr>
        <p:spPr>
          <a:xfrm>
            <a:off x="6181560" y="5266080"/>
            <a:ext cx="666720" cy="742320"/>
          </a:xfrm>
          <a:prstGeom prst="irregularSeal2">
            <a:avLst/>
          </a:prstGeom>
          <a:solidFill>
            <a:srgbClr val="f1c232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0" name="CustomShape 8"/>
          <p:cNvSpPr/>
          <p:nvPr/>
        </p:nvSpPr>
        <p:spPr>
          <a:xfrm>
            <a:off x="6887880" y="5169600"/>
            <a:ext cx="1473120" cy="85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Fetch finishes!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Solutions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2" name="TextShape 2"/>
          <p:cNvSpPr txBox="1"/>
          <p:nvPr/>
        </p:nvSpPr>
        <p:spPr>
          <a:xfrm>
            <a:off x="782640" y="1560240"/>
            <a:ext cx="7578360" cy="2493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You can either "force" loading to occur before button click, for example: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Disable buttons until the JSON loads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OR: Don't show buttons until the JSON loads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OR: Don't show the UI at all until the JSON completes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TextShape 1"/>
          <p:cNvSpPr txBox="1"/>
          <p:nvPr/>
        </p:nvSpPr>
        <p:spPr>
          <a:xfrm>
            <a:off x="311760" y="2867760"/>
            <a:ext cx="8520120" cy="1122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4" name="Google Shape;466;p66" descr=""/>
          <p:cNvPicPr/>
          <p:nvPr/>
        </p:nvPicPr>
        <p:blipFill>
          <a:blip r:embed="rId1"/>
          <a:stretch/>
        </p:blipFill>
        <p:spPr>
          <a:xfrm>
            <a:off x="0" y="433800"/>
            <a:ext cx="9143640" cy="4452480"/>
          </a:xfrm>
          <a:prstGeom prst="rect">
            <a:avLst/>
          </a:prstGeom>
          <a:ln>
            <a:noFill/>
          </a:ln>
        </p:spPr>
      </p:pic>
      <p:sp>
        <p:nvSpPr>
          <p:cNvPr id="355" name="TextShape 2"/>
          <p:cNvSpPr txBox="1"/>
          <p:nvPr/>
        </p:nvSpPr>
        <p:spPr>
          <a:xfrm>
            <a:off x="1023840" y="5192640"/>
            <a:ext cx="7578360" cy="10468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Don't show buttons until JSON is loaded ready: </a:t>
            </a: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2"/>
              </a:rPr>
              <a:t>CodePen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Solutions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7" name="TextShape 2"/>
          <p:cNvSpPr txBox="1"/>
          <p:nvPr/>
        </p:nvSpPr>
        <p:spPr>
          <a:xfrm>
            <a:off x="782640" y="1560240"/>
            <a:ext cx="757836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Or you can make the button event handler work independent of the fetch call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Initialize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albumInfo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to an empty array in the constructor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Sorting nothing does nothing, which is fine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  <a:hlinkClick r:id="rId1"/>
              </a:rPr>
              <a:t>CodePen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extShape 1"/>
          <p:cNvSpPr txBox="1"/>
          <p:nvPr/>
        </p:nvSpPr>
        <p:spPr>
          <a:xfrm>
            <a:off x="311760" y="2867760"/>
            <a:ext cx="8520120" cy="1122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Single-threaded asynchrony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483;p69" descr=""/>
          <p:cNvPicPr/>
          <p:nvPr/>
        </p:nvPicPr>
        <p:blipFill>
          <a:blip r:embed="rId1"/>
          <a:stretch/>
        </p:blipFill>
        <p:spPr>
          <a:xfrm>
            <a:off x="4408200" y="230040"/>
            <a:ext cx="4303440" cy="4653360"/>
          </a:xfrm>
          <a:prstGeom prst="rect">
            <a:avLst/>
          </a:prstGeom>
          <a:ln>
            <a:noFill/>
          </a:ln>
        </p:spPr>
      </p:pic>
      <p:sp>
        <p:nvSpPr>
          <p:cNvPr id="360" name="TextShape 1"/>
          <p:cNvSpPr txBox="1"/>
          <p:nvPr/>
        </p:nvSpPr>
        <p:spPr>
          <a:xfrm>
            <a:off x="189000" y="3267360"/>
            <a:ext cx="3447360" cy="19796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15000"/>
              </a:lnSpc>
            </a:pPr>
            <a:r>
              <a:rPr b="0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Is it possible for the </a:t>
            </a:r>
            <a:r>
              <a:rPr b="0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_onJsonReady</a:t>
            </a:r>
            <a:r>
              <a:rPr b="0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function to fire *in the middle* of sortAlbums?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61" name="Google Shape;485;p69" descr=""/>
          <p:cNvPicPr/>
          <p:nvPr/>
        </p:nvPicPr>
        <p:blipFill>
          <a:blip r:embed="rId2"/>
          <a:stretch/>
        </p:blipFill>
        <p:spPr>
          <a:xfrm>
            <a:off x="4408200" y="5247360"/>
            <a:ext cx="4574520" cy="1610280"/>
          </a:xfrm>
          <a:prstGeom prst="rect">
            <a:avLst/>
          </a:prstGeom>
          <a:ln>
            <a:noFill/>
          </a:ln>
        </p:spPr>
      </p:pic>
      <p:sp>
        <p:nvSpPr>
          <p:cNvPr id="362" name="CustomShape 2"/>
          <p:cNvSpPr/>
          <p:nvPr/>
        </p:nvSpPr>
        <p:spPr>
          <a:xfrm rot="10800000">
            <a:off x="4718520" y="833760"/>
            <a:ext cx="12826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ff"/>
            </a:solidFill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63" name="CustomShape 3"/>
          <p:cNvSpPr/>
          <p:nvPr/>
        </p:nvSpPr>
        <p:spPr>
          <a:xfrm rot="10800000">
            <a:off x="4704480" y="2734560"/>
            <a:ext cx="12826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ff"/>
            </a:solidFill>
            <a:custDash>
              <a:ds d="400000" sp="300000"/>
            </a:custDash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64" name="CustomShape 4"/>
          <p:cNvSpPr/>
          <p:nvPr/>
        </p:nvSpPr>
        <p:spPr>
          <a:xfrm rot="10800000">
            <a:off x="4704480" y="6052680"/>
            <a:ext cx="12826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ff"/>
            </a:solidFill>
            <a:custDash>
              <a:ds d="400000" sp="300000"/>
            </a:custDash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Solutions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6" name="TextShape 2"/>
          <p:cNvSpPr txBox="1"/>
          <p:nvPr/>
        </p:nvSpPr>
        <p:spPr>
          <a:xfrm>
            <a:off x="782640" y="1560240"/>
            <a:ext cx="7578360" cy="2493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You can either "force" loading to occur before button click, for example: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Disable buttons until the JSON loads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OR: Don't show buttons until the JSON loads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OR: Don't show the UI at all until the JSON completes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Shape 1"/>
          <p:cNvSpPr txBox="1"/>
          <p:nvPr/>
        </p:nvSpPr>
        <p:spPr>
          <a:xfrm>
            <a:off x="311760" y="2867760"/>
            <a:ext cx="8520120" cy="1122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Querying REST APIs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493;p70" descr=""/>
          <p:cNvPicPr/>
          <p:nvPr/>
        </p:nvPicPr>
        <p:blipFill>
          <a:blip r:embed="rId1"/>
          <a:stretch/>
        </p:blipFill>
        <p:spPr>
          <a:xfrm>
            <a:off x="2762640" y="1014480"/>
            <a:ext cx="3116520" cy="2165760"/>
          </a:xfrm>
          <a:prstGeom prst="rect">
            <a:avLst/>
          </a:prstGeom>
          <a:ln w="19080">
            <a:solidFill>
              <a:srgbClr val="595959"/>
            </a:solidFill>
            <a:round/>
          </a:ln>
        </p:spPr>
      </p:pic>
      <p:sp>
        <p:nvSpPr>
          <p:cNvPr id="368" name="CustomShape 1"/>
          <p:cNvSpPr/>
          <p:nvPr/>
        </p:nvSpPr>
        <p:spPr>
          <a:xfrm flipH="1" rot="10800000">
            <a:off x="7008840" y="1297080"/>
            <a:ext cx="1120320" cy="633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595959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69" name="TextShape 2"/>
          <p:cNvSpPr txBox="1"/>
          <p:nvPr/>
        </p:nvSpPr>
        <p:spPr>
          <a:xfrm>
            <a:off x="279360" y="1199160"/>
            <a:ext cx="2398320" cy="19796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15000"/>
              </a:lnSpc>
            </a:pPr>
            <a:r>
              <a:rPr b="0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The browser is fetching </a:t>
            </a:r>
            <a:r>
              <a:rPr b="0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albums.json</a:t>
            </a:r>
            <a:r>
              <a:rPr b="0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...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0" name="Google Shape;496;p70" descr=""/>
          <p:cNvPicPr/>
          <p:nvPr/>
        </p:nvPicPr>
        <p:blipFill>
          <a:blip r:embed="rId2"/>
          <a:stretch/>
        </p:blipFill>
        <p:spPr>
          <a:xfrm>
            <a:off x="3011040" y="1325520"/>
            <a:ext cx="2620440" cy="1727280"/>
          </a:xfrm>
          <a:prstGeom prst="rect">
            <a:avLst/>
          </a:prstGeom>
          <a:ln>
            <a:noFill/>
          </a:ln>
        </p:spPr>
      </p:pic>
      <p:sp>
        <p:nvSpPr>
          <p:cNvPr id="371" name="CustomShape 3"/>
          <p:cNvSpPr/>
          <p:nvPr/>
        </p:nvSpPr>
        <p:spPr>
          <a:xfrm>
            <a:off x="7016760" y="0"/>
            <a:ext cx="1491840" cy="1205640"/>
          </a:xfrm>
          <a:prstGeom prst="cloud">
            <a:avLst/>
          </a:prstGeom>
          <a:solidFill>
            <a:srgbClr val="9fc5e8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...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502;p71" descr=""/>
          <p:cNvPicPr/>
          <p:nvPr/>
        </p:nvPicPr>
        <p:blipFill>
          <a:blip r:embed="rId1"/>
          <a:stretch/>
        </p:blipFill>
        <p:spPr>
          <a:xfrm>
            <a:off x="2762640" y="1014480"/>
            <a:ext cx="3116520" cy="2165760"/>
          </a:xfrm>
          <a:prstGeom prst="rect">
            <a:avLst/>
          </a:prstGeom>
          <a:ln w="19080">
            <a:solidFill>
              <a:srgbClr val="595959"/>
            </a:solidFill>
            <a:round/>
          </a:ln>
        </p:spPr>
      </p:pic>
      <p:sp>
        <p:nvSpPr>
          <p:cNvPr id="373" name="CustomShape 1"/>
          <p:cNvSpPr/>
          <p:nvPr/>
        </p:nvSpPr>
        <p:spPr>
          <a:xfrm flipH="1" rot="10800000">
            <a:off x="7008840" y="1297080"/>
            <a:ext cx="1120320" cy="633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595959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74" name="TextShape 2"/>
          <p:cNvSpPr txBox="1"/>
          <p:nvPr/>
        </p:nvSpPr>
        <p:spPr>
          <a:xfrm>
            <a:off x="1590840" y="4258800"/>
            <a:ext cx="2398320" cy="19796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15000"/>
              </a:lnSpc>
            </a:pPr>
            <a:r>
              <a:rPr b="0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User clicks a button, so the event handler is running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5" name="Google Shape;505;p71" descr=""/>
          <p:cNvPicPr/>
          <p:nvPr/>
        </p:nvPicPr>
        <p:blipFill>
          <a:blip r:embed="rId2"/>
          <a:stretch/>
        </p:blipFill>
        <p:spPr>
          <a:xfrm>
            <a:off x="3011040" y="1325520"/>
            <a:ext cx="2620440" cy="1727280"/>
          </a:xfrm>
          <a:prstGeom prst="rect">
            <a:avLst/>
          </a:prstGeom>
          <a:ln>
            <a:noFill/>
          </a:ln>
        </p:spPr>
      </p:pic>
      <p:pic>
        <p:nvPicPr>
          <p:cNvPr id="376" name="Google Shape;506;p71" descr=""/>
          <p:cNvPicPr/>
          <p:nvPr/>
        </p:nvPicPr>
        <p:blipFill>
          <a:blip r:embed="rId3"/>
          <a:srcRect l="0" t="12132" r="83236" b="88505"/>
          <a:stretch/>
        </p:blipFill>
        <p:spPr>
          <a:xfrm>
            <a:off x="3197520" y="3670560"/>
            <a:ext cx="3012840" cy="662760"/>
          </a:xfrm>
          <a:prstGeom prst="rect">
            <a:avLst/>
          </a:prstGeom>
          <a:ln>
            <a:noFill/>
          </a:ln>
        </p:spPr>
      </p:pic>
      <p:pic>
        <p:nvPicPr>
          <p:cNvPr id="377" name="Google Shape;507;p71" descr=""/>
          <p:cNvPicPr/>
          <p:nvPr/>
        </p:nvPicPr>
        <p:blipFill>
          <a:blip r:embed="rId4"/>
          <a:stretch/>
        </p:blipFill>
        <p:spPr>
          <a:xfrm>
            <a:off x="4895640" y="4074480"/>
            <a:ext cx="763200" cy="763200"/>
          </a:xfrm>
          <a:prstGeom prst="rect">
            <a:avLst/>
          </a:prstGeom>
          <a:ln>
            <a:noFill/>
          </a:ln>
        </p:spPr>
      </p:pic>
      <p:sp>
        <p:nvSpPr>
          <p:cNvPr id="378" name="CustomShape 3"/>
          <p:cNvSpPr/>
          <p:nvPr/>
        </p:nvSpPr>
        <p:spPr>
          <a:xfrm flipH="1" rot="10800000">
            <a:off x="7008840" y="1297080"/>
            <a:ext cx="1120320" cy="633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595959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79" name="CustomShape 4"/>
          <p:cNvSpPr/>
          <p:nvPr/>
        </p:nvSpPr>
        <p:spPr>
          <a:xfrm>
            <a:off x="7016760" y="0"/>
            <a:ext cx="1491840" cy="1205640"/>
          </a:xfrm>
          <a:prstGeom prst="cloud">
            <a:avLst/>
          </a:prstGeom>
          <a:solidFill>
            <a:srgbClr val="9fc5e8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...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514;p72" descr=""/>
          <p:cNvPicPr/>
          <p:nvPr/>
        </p:nvPicPr>
        <p:blipFill>
          <a:blip r:embed="rId1"/>
          <a:stretch/>
        </p:blipFill>
        <p:spPr>
          <a:xfrm>
            <a:off x="1690920" y="1243080"/>
            <a:ext cx="3116520" cy="2165760"/>
          </a:xfrm>
          <a:prstGeom prst="rect">
            <a:avLst/>
          </a:prstGeom>
          <a:ln w="19080">
            <a:solidFill>
              <a:srgbClr val="595959"/>
            </a:solidFill>
            <a:round/>
          </a:ln>
        </p:spPr>
      </p:pic>
      <p:sp>
        <p:nvSpPr>
          <p:cNvPr id="381" name="CustomShape 1"/>
          <p:cNvSpPr/>
          <p:nvPr/>
        </p:nvSpPr>
        <p:spPr>
          <a:xfrm flipH="1" rot="10800000">
            <a:off x="5936760" y="1525680"/>
            <a:ext cx="1120320" cy="633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595959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82" name="TextShape 2"/>
          <p:cNvSpPr txBox="1"/>
          <p:nvPr/>
        </p:nvSpPr>
        <p:spPr>
          <a:xfrm>
            <a:off x="123480" y="4282200"/>
            <a:ext cx="3396960" cy="19796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Is it possible that </a:t>
            </a:r>
            <a:r>
              <a:rPr b="1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while </a:t>
            </a:r>
            <a:r>
              <a:rPr b="0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the click handler is still running (still on the call stack), the </a:t>
            </a:r>
            <a:r>
              <a:rPr b="0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fetch() </a:t>
            </a:r>
            <a:r>
              <a:rPr b="0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callback also fires?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3" name="Google Shape;517;p72" descr=""/>
          <p:cNvPicPr/>
          <p:nvPr/>
        </p:nvPicPr>
        <p:blipFill>
          <a:blip r:embed="rId2"/>
          <a:stretch/>
        </p:blipFill>
        <p:spPr>
          <a:xfrm>
            <a:off x="1938960" y="1554120"/>
            <a:ext cx="2620440" cy="1727280"/>
          </a:xfrm>
          <a:prstGeom prst="rect">
            <a:avLst/>
          </a:prstGeom>
          <a:ln>
            <a:noFill/>
          </a:ln>
        </p:spPr>
      </p:pic>
      <p:sp>
        <p:nvSpPr>
          <p:cNvPr id="384" name="CustomShape 3"/>
          <p:cNvSpPr/>
          <p:nvPr/>
        </p:nvSpPr>
        <p:spPr>
          <a:xfrm flipH="1" rot="10800000">
            <a:off x="5936760" y="1525680"/>
            <a:ext cx="1120320" cy="633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595959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85" name="CustomShape 4"/>
          <p:cNvSpPr/>
          <p:nvPr/>
        </p:nvSpPr>
        <p:spPr>
          <a:xfrm>
            <a:off x="5945040" y="228600"/>
            <a:ext cx="1491840" cy="1205640"/>
          </a:xfrm>
          <a:prstGeom prst="cloud">
            <a:avLst/>
          </a:prstGeom>
          <a:solidFill>
            <a:srgbClr val="9fc5e8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...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6" name="CustomShape 5"/>
          <p:cNvSpPr/>
          <p:nvPr/>
        </p:nvSpPr>
        <p:spPr>
          <a:xfrm flipH="1" rot="10800000">
            <a:off x="5936760" y="1876680"/>
            <a:ext cx="1120320" cy="633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ff"/>
            </a:solidFill>
            <a:custDash>
              <a:ds d="400000" sp="300000"/>
            </a:custDash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pic>
        <p:nvPicPr>
          <p:cNvPr id="387" name="Google Shape;521;p72" descr=""/>
          <p:cNvPicPr/>
          <p:nvPr/>
        </p:nvPicPr>
        <p:blipFill>
          <a:blip r:embed="rId3"/>
          <a:stretch/>
        </p:blipFill>
        <p:spPr>
          <a:xfrm>
            <a:off x="4447800" y="3604680"/>
            <a:ext cx="4574520" cy="1610280"/>
          </a:xfrm>
          <a:prstGeom prst="rect">
            <a:avLst/>
          </a:prstGeom>
          <a:ln>
            <a:noFill/>
          </a:ln>
        </p:spPr>
      </p:pic>
      <p:sp>
        <p:nvSpPr>
          <p:cNvPr id="388" name="CustomShape 6"/>
          <p:cNvSpPr/>
          <p:nvPr/>
        </p:nvSpPr>
        <p:spPr>
          <a:xfrm rot="10800000">
            <a:off x="4744080" y="4410000"/>
            <a:ext cx="12826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ff"/>
            </a:solidFill>
            <a:custDash>
              <a:ds d="400000" sp="300000"/>
            </a:custDash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pic>
        <p:nvPicPr>
          <p:cNvPr id="389" name="Google Shape;523;p72" descr=""/>
          <p:cNvPicPr/>
          <p:nvPr/>
        </p:nvPicPr>
        <p:blipFill>
          <a:blip r:embed="rId4"/>
          <a:srcRect l="0" t="44525" r="0" b="29409"/>
          <a:stretch/>
        </p:blipFill>
        <p:spPr>
          <a:xfrm>
            <a:off x="4425120" y="5352480"/>
            <a:ext cx="3908520" cy="1368720"/>
          </a:xfrm>
          <a:prstGeom prst="rect">
            <a:avLst/>
          </a:prstGeom>
          <a:ln>
            <a:noFill/>
          </a:ln>
        </p:spPr>
      </p:pic>
      <p:sp>
        <p:nvSpPr>
          <p:cNvPr id="390" name="CustomShape 7"/>
          <p:cNvSpPr/>
          <p:nvPr/>
        </p:nvSpPr>
        <p:spPr>
          <a:xfrm rot="10800000">
            <a:off x="4685760" y="5906520"/>
            <a:ext cx="11653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ff"/>
            </a:solidFill>
            <a:custDash>
              <a:ds d="400000" sp="300000"/>
            </a:custDash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Google Shape;529;p73" descr=""/>
          <p:cNvPicPr/>
          <p:nvPr/>
        </p:nvPicPr>
        <p:blipFill>
          <a:blip r:embed="rId1"/>
          <a:stretch/>
        </p:blipFill>
        <p:spPr>
          <a:xfrm>
            <a:off x="1690920" y="1243080"/>
            <a:ext cx="3116520" cy="2165760"/>
          </a:xfrm>
          <a:prstGeom prst="rect">
            <a:avLst/>
          </a:prstGeom>
          <a:ln w="19080">
            <a:solidFill>
              <a:srgbClr val="595959"/>
            </a:solidFill>
            <a:round/>
          </a:ln>
        </p:spPr>
      </p:pic>
      <p:sp>
        <p:nvSpPr>
          <p:cNvPr id="392" name="CustomShape 1"/>
          <p:cNvSpPr/>
          <p:nvPr/>
        </p:nvSpPr>
        <p:spPr>
          <a:xfrm flipH="1" rot="10800000">
            <a:off x="5936760" y="1525680"/>
            <a:ext cx="1120320" cy="633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595959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93" name="TextShape 2"/>
          <p:cNvSpPr txBox="1"/>
          <p:nvPr/>
        </p:nvSpPr>
        <p:spPr>
          <a:xfrm>
            <a:off x="123480" y="4282200"/>
            <a:ext cx="3396960" cy="19796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The answer is </a:t>
            </a:r>
            <a:r>
              <a:rPr b="1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No</a:t>
            </a:r>
            <a:r>
              <a:rPr b="0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, because JavaScript is </a:t>
            </a:r>
            <a:r>
              <a:rPr b="1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single-threaded</a:t>
            </a:r>
            <a:r>
              <a:rPr b="0" lang="en-US" sz="2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94" name="Google Shape;532;p73" descr=""/>
          <p:cNvPicPr/>
          <p:nvPr/>
        </p:nvPicPr>
        <p:blipFill>
          <a:blip r:embed="rId2"/>
          <a:stretch/>
        </p:blipFill>
        <p:spPr>
          <a:xfrm>
            <a:off x="1938960" y="1554120"/>
            <a:ext cx="2620440" cy="1727280"/>
          </a:xfrm>
          <a:prstGeom prst="rect">
            <a:avLst/>
          </a:prstGeom>
          <a:ln>
            <a:noFill/>
          </a:ln>
        </p:spPr>
      </p:pic>
      <p:sp>
        <p:nvSpPr>
          <p:cNvPr id="395" name="CustomShape 3"/>
          <p:cNvSpPr/>
          <p:nvPr/>
        </p:nvSpPr>
        <p:spPr>
          <a:xfrm flipH="1" rot="10800000">
            <a:off x="5936760" y="1525680"/>
            <a:ext cx="1120320" cy="633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595959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96" name="CustomShape 4"/>
          <p:cNvSpPr/>
          <p:nvPr/>
        </p:nvSpPr>
        <p:spPr>
          <a:xfrm>
            <a:off x="5945040" y="228600"/>
            <a:ext cx="1491840" cy="1205640"/>
          </a:xfrm>
          <a:prstGeom prst="cloud">
            <a:avLst/>
          </a:prstGeom>
          <a:solidFill>
            <a:srgbClr val="9fc5e8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...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7" name="CustomShape 5"/>
          <p:cNvSpPr/>
          <p:nvPr/>
        </p:nvSpPr>
        <p:spPr>
          <a:xfrm flipH="1" rot="10800000">
            <a:off x="5936760" y="1876680"/>
            <a:ext cx="1120320" cy="633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ff"/>
            </a:solidFill>
            <a:custDash>
              <a:ds d="400000" sp="300000"/>
            </a:custDash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pic>
        <p:nvPicPr>
          <p:cNvPr id="398" name="Google Shape;536;p73" descr=""/>
          <p:cNvPicPr/>
          <p:nvPr/>
        </p:nvPicPr>
        <p:blipFill>
          <a:blip r:embed="rId3"/>
          <a:stretch/>
        </p:blipFill>
        <p:spPr>
          <a:xfrm>
            <a:off x="4447800" y="3604680"/>
            <a:ext cx="4574520" cy="1610280"/>
          </a:xfrm>
          <a:prstGeom prst="rect">
            <a:avLst/>
          </a:prstGeom>
          <a:ln>
            <a:noFill/>
          </a:ln>
        </p:spPr>
      </p:pic>
      <p:sp>
        <p:nvSpPr>
          <p:cNvPr id="399" name="CustomShape 6"/>
          <p:cNvSpPr/>
          <p:nvPr/>
        </p:nvSpPr>
        <p:spPr>
          <a:xfrm rot="10800000">
            <a:off x="4744080" y="4410000"/>
            <a:ext cx="12826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ff"/>
            </a:solidFill>
            <a:custDash>
              <a:ds d="400000" sp="300000"/>
            </a:custDash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pic>
        <p:nvPicPr>
          <p:cNvPr id="400" name="Google Shape;538;p73" descr=""/>
          <p:cNvPicPr/>
          <p:nvPr/>
        </p:nvPicPr>
        <p:blipFill>
          <a:blip r:embed="rId4"/>
          <a:srcRect l="0" t="44525" r="0" b="29409"/>
          <a:stretch/>
        </p:blipFill>
        <p:spPr>
          <a:xfrm>
            <a:off x="4425120" y="5352480"/>
            <a:ext cx="3908520" cy="1368720"/>
          </a:xfrm>
          <a:prstGeom prst="rect">
            <a:avLst/>
          </a:prstGeom>
          <a:ln>
            <a:noFill/>
          </a:ln>
        </p:spPr>
      </p:pic>
      <p:sp>
        <p:nvSpPr>
          <p:cNvPr id="401" name="CustomShape 7"/>
          <p:cNvSpPr/>
          <p:nvPr/>
        </p:nvSpPr>
        <p:spPr>
          <a:xfrm rot="10800000">
            <a:off x="4685760" y="5906520"/>
            <a:ext cx="11653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ff"/>
            </a:solidFill>
            <a:custDash>
              <a:ds d="400000" sp="300000"/>
            </a:custDash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Single-threaded?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3" name="TextShape 2"/>
          <p:cNvSpPr txBox="1"/>
          <p:nvPr/>
        </p:nvSpPr>
        <p:spPr>
          <a:xfrm>
            <a:off x="720000" y="1296000"/>
            <a:ext cx="757836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Some hand-wavy definitions: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Single-threaded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: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When your computer processes one command at a time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There is one call stack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Multi-threaded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When your computer processes multiple commands simultaneously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There is one call stack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per thread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thread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: a linear sequence of instructions; an executable container for instructions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Single-threaded JS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5" name="TextShape 2"/>
          <p:cNvSpPr txBox="1"/>
          <p:nvPr/>
        </p:nvSpPr>
        <p:spPr>
          <a:xfrm>
            <a:off x="701640" y="1080000"/>
            <a:ext cx="7578360" cy="12578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We create a new Album for each album in the JSON file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For each album, we create a new DOM Image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06" name="Google Shape;552;p75" descr=""/>
          <p:cNvPicPr/>
          <p:nvPr/>
        </p:nvPicPr>
        <p:blipFill>
          <a:blip r:embed="rId1"/>
          <a:stretch/>
        </p:blipFill>
        <p:spPr>
          <a:xfrm>
            <a:off x="527400" y="2695320"/>
            <a:ext cx="6326280" cy="1765800"/>
          </a:xfrm>
          <a:prstGeom prst="rect">
            <a:avLst/>
          </a:prstGeom>
          <a:ln>
            <a:noFill/>
          </a:ln>
        </p:spPr>
      </p:pic>
      <p:pic>
        <p:nvPicPr>
          <p:cNvPr id="407" name="Google Shape;553;p75" descr=""/>
          <p:cNvPicPr/>
          <p:nvPr/>
        </p:nvPicPr>
        <p:blipFill>
          <a:blip r:embed="rId2"/>
          <a:stretch/>
        </p:blipFill>
        <p:spPr>
          <a:xfrm>
            <a:off x="4169160" y="4149720"/>
            <a:ext cx="4609800" cy="2210760"/>
          </a:xfrm>
          <a:prstGeom prst="rect">
            <a:avLst/>
          </a:prstGeom>
          <a:ln>
            <a:noFill/>
          </a:ln>
        </p:spPr>
      </p:pic>
      <p:sp>
        <p:nvSpPr>
          <p:cNvPr id="408" name="TextShape 3"/>
          <p:cNvSpPr txBox="1"/>
          <p:nvPr/>
        </p:nvSpPr>
        <p:spPr>
          <a:xfrm>
            <a:off x="302040" y="4497840"/>
            <a:ext cx="3661920" cy="2126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15000"/>
              </a:lnSpc>
            </a:pP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Q: If in JavaScript, only one thing happens at a time, does that mean only one image loads at a time?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Image loading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10" name="Google Shape;560;p76" descr=""/>
          <p:cNvPicPr/>
          <p:nvPr/>
        </p:nvPicPr>
        <p:blipFill>
          <a:blip r:embed="rId1"/>
          <a:stretch/>
        </p:blipFill>
        <p:spPr>
          <a:xfrm>
            <a:off x="490680" y="2783520"/>
            <a:ext cx="8427600" cy="3271680"/>
          </a:xfrm>
          <a:prstGeom prst="rect">
            <a:avLst/>
          </a:prstGeom>
          <a:ln>
            <a:noFill/>
          </a:ln>
        </p:spPr>
      </p:pic>
      <p:sp>
        <p:nvSpPr>
          <p:cNvPr id="411" name="TextShape 2"/>
          <p:cNvSpPr txBox="1"/>
          <p:nvPr/>
        </p:nvSpPr>
        <p:spPr>
          <a:xfrm>
            <a:off x="869040" y="1504440"/>
            <a:ext cx="7670880" cy="905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Empirically, that doesn't seem to be the case: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Network tab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3" name="TextShape 2"/>
          <p:cNvSpPr txBox="1"/>
          <p:nvPr/>
        </p:nvSpPr>
        <p:spPr>
          <a:xfrm>
            <a:off x="792000" y="1458000"/>
            <a:ext cx="7578360" cy="10620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If we look at Chrome's Network tab, we see there are several images being loaded simultaneously: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14" name="Google Shape;568;p77" descr=""/>
          <p:cNvPicPr/>
          <p:nvPr/>
        </p:nvPicPr>
        <p:blipFill>
          <a:blip r:embed="rId1"/>
          <a:stretch/>
        </p:blipFill>
        <p:spPr>
          <a:xfrm>
            <a:off x="0" y="2346120"/>
            <a:ext cx="9143640" cy="2693880"/>
          </a:xfrm>
          <a:prstGeom prst="rect">
            <a:avLst/>
          </a:prstGeom>
          <a:ln>
            <a:noFill/>
          </a:ln>
        </p:spPr>
      </p:pic>
      <p:sp>
        <p:nvSpPr>
          <p:cNvPr id="415" name="TextShape 3"/>
          <p:cNvSpPr txBox="1"/>
          <p:nvPr/>
        </p:nvSpPr>
        <p:spPr>
          <a:xfrm>
            <a:off x="767520" y="5202000"/>
            <a:ext cx="7578360" cy="10620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15000"/>
              </a:lnSpc>
            </a:pP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Q: If JavaScript is single-threaded, i.e. if only one thing happens at a time, how can images be loaded in parallel?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TextShape 1"/>
          <p:cNvSpPr txBox="1"/>
          <p:nvPr/>
        </p:nvSpPr>
        <p:spPr>
          <a:xfrm>
            <a:off x="311760" y="2867760"/>
            <a:ext cx="8520120" cy="1122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JavaScript event loop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Note: see talk!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8" name="TextShape 2"/>
          <p:cNvSpPr txBox="1"/>
          <p:nvPr/>
        </p:nvSpPr>
        <p:spPr>
          <a:xfrm>
            <a:off x="782640" y="1560240"/>
            <a:ext cx="757836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(For a perfectly great talk on this, see Philip Roberts' talk: </a:t>
            </a: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1"/>
              </a:rPr>
              <a:t>https://www.youtube.com/watch?v=8aGhZQkoFbQ&amp;t=1s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And for a perfectly great deep dive on this, see Jake Archibald's blog post: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15000"/>
              </a:lnSpc>
            </a:pP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2"/>
              </a:rPr>
              <a:t>https://jakearchibald.com/2015/tasks-microtasks-queues-and-schedules/</a:t>
            </a: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3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These slides are inspired by these resources!)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RESTful API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TextShape 2"/>
          <p:cNvSpPr txBox="1"/>
          <p:nvPr/>
        </p:nvSpPr>
        <p:spPr>
          <a:xfrm>
            <a:off x="782640" y="1560240"/>
            <a:ext cx="757836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1"/>
              </a:rPr>
              <a:t>RESTful API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: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URL-based API that has these properties: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Requests are sent as an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HTTP request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2"/>
              </a:rPr>
              <a:t>HTTP Methods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: GET, PUT, POST, DELETE, etc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Requests are sent to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base URL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, also known as an "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API Endpoint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"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Requests are sent with a specified </a:t>
            </a:r>
            <a:r>
              <a:rPr b="1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3"/>
              </a:rPr>
              <a:t>MIME/content type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, such as HTML, CSS, JavaScript, plaintext, JSON, etc.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0" name="TextShape 2"/>
          <p:cNvSpPr txBox="1"/>
          <p:nvPr/>
        </p:nvSpPr>
        <p:spPr>
          <a:xfrm>
            <a:off x="782640" y="1560240"/>
            <a:ext cx="757836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To help us understand the event loop better, let's learn about a new command, </a:t>
            </a: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  <a:hlinkClick r:id="rId1"/>
              </a:rPr>
              <a:t>setTimeout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6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setTimeout(</a:t>
            </a:r>
            <a:r>
              <a:rPr b="1" i="1" lang="en-US" sz="36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function</a:t>
            </a:r>
            <a:r>
              <a:rPr b="0" lang="en-US" sz="36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, </a:t>
            </a:r>
            <a:r>
              <a:rPr b="1" i="1" lang="en-US" sz="36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delay</a:t>
            </a:r>
            <a:r>
              <a:rPr b="0" lang="en-US" sz="36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);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1" i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function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will fire after </a:t>
            </a:r>
            <a:r>
              <a:rPr b="1" i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delay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milliseconds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2"/>
              </a:rPr>
              <a:t>CodePen example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Call stack +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2" name="CustomShape 2"/>
          <p:cNvSpPr/>
          <p:nvPr/>
        </p:nvSpPr>
        <p:spPr>
          <a:xfrm>
            <a:off x="5561640" y="2395800"/>
            <a:ext cx="3360960" cy="3963600"/>
          </a:xfrm>
          <a:prstGeom prst="rect">
            <a:avLst/>
          </a:prstGeom>
          <a:noFill/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3" name="CustomShape 3"/>
          <p:cNvSpPr/>
          <p:nvPr/>
        </p:nvSpPr>
        <p:spPr>
          <a:xfrm>
            <a:off x="5561640" y="1626840"/>
            <a:ext cx="3360960" cy="67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Call Stack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4" name="CustomShape 4"/>
          <p:cNvSpPr/>
          <p:nvPr/>
        </p:nvSpPr>
        <p:spPr>
          <a:xfrm>
            <a:off x="363600" y="2878920"/>
            <a:ext cx="317880" cy="255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a61c00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25" name="Google Shape;595;p81" descr=""/>
          <p:cNvPicPr/>
          <p:nvPr/>
        </p:nvPicPr>
        <p:blipFill>
          <a:blip r:embed="rId1"/>
          <a:stretch/>
        </p:blipFill>
        <p:spPr>
          <a:xfrm>
            <a:off x="673920" y="2878920"/>
            <a:ext cx="4742640" cy="2513520"/>
          </a:xfrm>
          <a:prstGeom prst="rect">
            <a:avLst/>
          </a:prstGeom>
          <a:ln>
            <a:noFill/>
          </a:ln>
        </p:spPr>
      </p:pic>
      <p:sp>
        <p:nvSpPr>
          <p:cNvPr id="426" name="CustomShape 5"/>
          <p:cNvSpPr/>
          <p:nvPr/>
        </p:nvSpPr>
        <p:spPr>
          <a:xfrm>
            <a:off x="5644800" y="5651280"/>
            <a:ext cx="3195000" cy="632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(global function)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Call stack +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8" name="CustomShape 2"/>
          <p:cNvSpPr/>
          <p:nvPr/>
        </p:nvSpPr>
        <p:spPr>
          <a:xfrm>
            <a:off x="5561640" y="2395800"/>
            <a:ext cx="3360960" cy="3963600"/>
          </a:xfrm>
          <a:prstGeom prst="rect">
            <a:avLst/>
          </a:prstGeom>
          <a:noFill/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9" name="CustomShape 3"/>
          <p:cNvSpPr/>
          <p:nvPr/>
        </p:nvSpPr>
        <p:spPr>
          <a:xfrm>
            <a:off x="5561640" y="1626840"/>
            <a:ext cx="3360960" cy="67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Call Stack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0" name="CustomShape 4"/>
          <p:cNvSpPr/>
          <p:nvPr/>
        </p:nvSpPr>
        <p:spPr>
          <a:xfrm>
            <a:off x="363600" y="4521600"/>
            <a:ext cx="317880" cy="255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a61c00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1" name="CustomShape 5"/>
          <p:cNvSpPr/>
          <p:nvPr/>
        </p:nvSpPr>
        <p:spPr>
          <a:xfrm>
            <a:off x="5644800" y="5651280"/>
            <a:ext cx="3195000" cy="632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Arial"/>
              </a:rPr>
              <a:t>global function)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32" name="Google Shape;606;p82" descr=""/>
          <p:cNvPicPr/>
          <p:nvPr/>
        </p:nvPicPr>
        <p:blipFill>
          <a:blip r:embed="rId1"/>
          <a:stretch/>
        </p:blipFill>
        <p:spPr>
          <a:xfrm>
            <a:off x="673920" y="2878920"/>
            <a:ext cx="4742640" cy="2513520"/>
          </a:xfrm>
          <a:prstGeom prst="rect">
            <a:avLst/>
          </a:prstGeom>
          <a:ln>
            <a:noFill/>
          </a:ln>
        </p:spPr>
      </p:pic>
    </p:spTree>
  </p:cSld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Call stack +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4" name="CustomShape 2"/>
          <p:cNvSpPr/>
          <p:nvPr/>
        </p:nvSpPr>
        <p:spPr>
          <a:xfrm>
            <a:off x="5561640" y="2395800"/>
            <a:ext cx="3360960" cy="3963600"/>
          </a:xfrm>
          <a:prstGeom prst="rect">
            <a:avLst/>
          </a:prstGeom>
          <a:noFill/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5" name="CustomShape 3"/>
          <p:cNvSpPr/>
          <p:nvPr/>
        </p:nvSpPr>
        <p:spPr>
          <a:xfrm>
            <a:off x="5561640" y="1626840"/>
            <a:ext cx="3360960" cy="67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Call Stack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6" name="CustomShape 4"/>
          <p:cNvSpPr/>
          <p:nvPr/>
        </p:nvSpPr>
        <p:spPr>
          <a:xfrm>
            <a:off x="363600" y="4521600"/>
            <a:ext cx="317880" cy="255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99999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37" name="Google Shape;615;p83" descr=""/>
          <p:cNvPicPr/>
          <p:nvPr/>
        </p:nvPicPr>
        <p:blipFill>
          <a:blip r:embed="rId1"/>
          <a:stretch/>
        </p:blipFill>
        <p:spPr>
          <a:xfrm>
            <a:off x="673920" y="2878920"/>
            <a:ext cx="4742640" cy="2513520"/>
          </a:xfrm>
          <a:prstGeom prst="rect">
            <a:avLst/>
          </a:prstGeom>
          <a:ln>
            <a:noFill/>
          </a:ln>
        </p:spPr>
      </p:pic>
      <p:sp>
        <p:nvSpPr>
          <p:cNvPr id="438" name="CustomShape 5"/>
          <p:cNvSpPr/>
          <p:nvPr/>
        </p:nvSpPr>
        <p:spPr>
          <a:xfrm>
            <a:off x="5644800" y="4889520"/>
            <a:ext cx="3195000" cy="632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console.log('Point A');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9" name="CustomShape 6"/>
          <p:cNvSpPr/>
          <p:nvPr/>
        </p:nvSpPr>
        <p:spPr>
          <a:xfrm>
            <a:off x="5644800" y="5651280"/>
            <a:ext cx="3195000" cy="632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Arial"/>
              </a:rPr>
              <a:t>(global function)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Call stack +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1" name="CustomShape 2"/>
          <p:cNvSpPr/>
          <p:nvPr/>
        </p:nvSpPr>
        <p:spPr>
          <a:xfrm>
            <a:off x="5561640" y="2395800"/>
            <a:ext cx="3360960" cy="3963600"/>
          </a:xfrm>
          <a:prstGeom prst="rect">
            <a:avLst/>
          </a:prstGeom>
          <a:noFill/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2" name="CustomShape 3"/>
          <p:cNvSpPr/>
          <p:nvPr/>
        </p:nvSpPr>
        <p:spPr>
          <a:xfrm>
            <a:off x="5561640" y="1626840"/>
            <a:ext cx="3360960" cy="67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Call Stack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3" name="CustomShape 4"/>
          <p:cNvSpPr/>
          <p:nvPr/>
        </p:nvSpPr>
        <p:spPr>
          <a:xfrm>
            <a:off x="363600" y="4826520"/>
            <a:ext cx="317880" cy="255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a61c00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44" name="Google Shape;626;p84" descr=""/>
          <p:cNvPicPr/>
          <p:nvPr/>
        </p:nvPicPr>
        <p:blipFill>
          <a:blip r:embed="rId1"/>
          <a:stretch/>
        </p:blipFill>
        <p:spPr>
          <a:xfrm>
            <a:off x="673920" y="2878920"/>
            <a:ext cx="4742640" cy="2513520"/>
          </a:xfrm>
          <a:prstGeom prst="rect">
            <a:avLst/>
          </a:prstGeom>
          <a:ln>
            <a:noFill/>
          </a:ln>
        </p:spPr>
      </p:pic>
      <p:sp>
        <p:nvSpPr>
          <p:cNvPr id="445" name="CustomShape 5"/>
          <p:cNvSpPr/>
          <p:nvPr/>
        </p:nvSpPr>
        <p:spPr>
          <a:xfrm>
            <a:off x="5644800" y="5651280"/>
            <a:ext cx="3195000" cy="632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Arial"/>
              </a:rPr>
              <a:t>(global function)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Call stack +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7" name="CustomShape 2"/>
          <p:cNvSpPr/>
          <p:nvPr/>
        </p:nvSpPr>
        <p:spPr>
          <a:xfrm>
            <a:off x="5561640" y="2395800"/>
            <a:ext cx="3360960" cy="3963600"/>
          </a:xfrm>
          <a:prstGeom prst="rect">
            <a:avLst/>
          </a:prstGeom>
          <a:noFill/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8" name="CustomShape 3"/>
          <p:cNvSpPr/>
          <p:nvPr/>
        </p:nvSpPr>
        <p:spPr>
          <a:xfrm>
            <a:off x="5561640" y="1626840"/>
            <a:ext cx="3360960" cy="67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Call Stack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9" name="CustomShape 4"/>
          <p:cNvSpPr/>
          <p:nvPr/>
        </p:nvSpPr>
        <p:spPr>
          <a:xfrm>
            <a:off x="363600" y="4826520"/>
            <a:ext cx="317880" cy="255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99999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50" name="Google Shape;636;p85" descr=""/>
          <p:cNvPicPr/>
          <p:nvPr/>
        </p:nvPicPr>
        <p:blipFill>
          <a:blip r:embed="rId1"/>
          <a:stretch/>
        </p:blipFill>
        <p:spPr>
          <a:xfrm>
            <a:off x="673920" y="2878920"/>
            <a:ext cx="4742640" cy="2513520"/>
          </a:xfrm>
          <a:prstGeom prst="rect">
            <a:avLst/>
          </a:prstGeom>
          <a:ln>
            <a:noFill/>
          </a:ln>
        </p:spPr>
      </p:pic>
      <p:sp>
        <p:nvSpPr>
          <p:cNvPr id="451" name="CustomShape 5"/>
          <p:cNvSpPr/>
          <p:nvPr/>
        </p:nvSpPr>
        <p:spPr>
          <a:xfrm>
            <a:off x="5644800" y="4889520"/>
            <a:ext cx="3195000" cy="632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setTimeout(...);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2" name="CustomShape 6"/>
          <p:cNvSpPr/>
          <p:nvPr/>
        </p:nvSpPr>
        <p:spPr>
          <a:xfrm>
            <a:off x="5644800" y="5651280"/>
            <a:ext cx="3195000" cy="632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Arial"/>
              </a:rPr>
              <a:t>(global function)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Call stack +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4" name="CustomShape 2"/>
          <p:cNvSpPr/>
          <p:nvPr/>
        </p:nvSpPr>
        <p:spPr>
          <a:xfrm>
            <a:off x="5561640" y="2395800"/>
            <a:ext cx="3360960" cy="3963600"/>
          </a:xfrm>
          <a:prstGeom prst="rect">
            <a:avLst/>
          </a:prstGeom>
          <a:noFill/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5" name="CustomShape 3"/>
          <p:cNvSpPr/>
          <p:nvPr/>
        </p:nvSpPr>
        <p:spPr>
          <a:xfrm>
            <a:off x="5561640" y="1626840"/>
            <a:ext cx="3360960" cy="67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Call Stack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6" name="CustomShape 4"/>
          <p:cNvSpPr/>
          <p:nvPr/>
        </p:nvSpPr>
        <p:spPr>
          <a:xfrm>
            <a:off x="363600" y="5055120"/>
            <a:ext cx="317880" cy="255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a61c00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57" name="Google Shape;647;p86" descr=""/>
          <p:cNvPicPr/>
          <p:nvPr/>
        </p:nvPicPr>
        <p:blipFill>
          <a:blip r:embed="rId1"/>
          <a:stretch/>
        </p:blipFill>
        <p:spPr>
          <a:xfrm>
            <a:off x="673920" y="2878920"/>
            <a:ext cx="4742640" cy="2513520"/>
          </a:xfrm>
          <a:prstGeom prst="rect">
            <a:avLst/>
          </a:prstGeom>
          <a:ln>
            <a:noFill/>
          </a:ln>
        </p:spPr>
      </p:pic>
      <p:sp>
        <p:nvSpPr>
          <p:cNvPr id="458" name="CustomShape 5"/>
          <p:cNvSpPr/>
          <p:nvPr/>
        </p:nvSpPr>
        <p:spPr>
          <a:xfrm>
            <a:off x="5644800" y="5651280"/>
            <a:ext cx="3195000" cy="632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Arial"/>
              </a:rPr>
              <a:t>(global function)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Call stack +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0" name="CustomShape 2"/>
          <p:cNvSpPr/>
          <p:nvPr/>
        </p:nvSpPr>
        <p:spPr>
          <a:xfrm>
            <a:off x="5561640" y="2395800"/>
            <a:ext cx="3360960" cy="3963600"/>
          </a:xfrm>
          <a:prstGeom prst="rect">
            <a:avLst/>
          </a:prstGeom>
          <a:noFill/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1" name="CustomShape 3"/>
          <p:cNvSpPr/>
          <p:nvPr/>
        </p:nvSpPr>
        <p:spPr>
          <a:xfrm>
            <a:off x="5561640" y="1626840"/>
            <a:ext cx="3360960" cy="67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Call Stack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2" name="CustomShape 4"/>
          <p:cNvSpPr/>
          <p:nvPr/>
        </p:nvSpPr>
        <p:spPr>
          <a:xfrm>
            <a:off x="363600" y="5055120"/>
            <a:ext cx="317880" cy="255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99999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63" name="Google Shape;657;p87" descr=""/>
          <p:cNvPicPr/>
          <p:nvPr/>
        </p:nvPicPr>
        <p:blipFill>
          <a:blip r:embed="rId1"/>
          <a:stretch/>
        </p:blipFill>
        <p:spPr>
          <a:xfrm>
            <a:off x="673920" y="2878920"/>
            <a:ext cx="4742640" cy="2513520"/>
          </a:xfrm>
          <a:prstGeom prst="rect">
            <a:avLst/>
          </a:prstGeom>
          <a:ln>
            <a:noFill/>
          </a:ln>
        </p:spPr>
      </p:pic>
      <p:sp>
        <p:nvSpPr>
          <p:cNvPr id="464" name="CustomShape 5"/>
          <p:cNvSpPr/>
          <p:nvPr/>
        </p:nvSpPr>
        <p:spPr>
          <a:xfrm>
            <a:off x="5644800" y="4889520"/>
            <a:ext cx="3195000" cy="632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console.log('Point B');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5" name="CustomShape 6"/>
          <p:cNvSpPr/>
          <p:nvPr/>
        </p:nvSpPr>
        <p:spPr>
          <a:xfrm>
            <a:off x="5644800" y="5651280"/>
            <a:ext cx="3195000" cy="632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Arial"/>
              </a:rPr>
              <a:t>(global function)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Call stack +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7" name="CustomShape 2"/>
          <p:cNvSpPr/>
          <p:nvPr/>
        </p:nvSpPr>
        <p:spPr>
          <a:xfrm>
            <a:off x="5561640" y="2395800"/>
            <a:ext cx="3360960" cy="3963600"/>
          </a:xfrm>
          <a:prstGeom prst="rect">
            <a:avLst/>
          </a:prstGeom>
          <a:noFill/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8" name="CustomShape 3"/>
          <p:cNvSpPr/>
          <p:nvPr/>
        </p:nvSpPr>
        <p:spPr>
          <a:xfrm>
            <a:off x="5561640" y="1626840"/>
            <a:ext cx="3360960" cy="67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Call Stack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9" name="CustomShape 4"/>
          <p:cNvSpPr/>
          <p:nvPr/>
        </p:nvSpPr>
        <p:spPr>
          <a:xfrm>
            <a:off x="363600" y="5360040"/>
            <a:ext cx="317880" cy="255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a61c00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0" name="CustomShape 5"/>
          <p:cNvSpPr/>
          <p:nvPr/>
        </p:nvSpPr>
        <p:spPr>
          <a:xfrm>
            <a:off x="5644800" y="5651280"/>
            <a:ext cx="3195000" cy="632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Arial"/>
              </a:rPr>
              <a:t>(global function)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71" name="Google Shape;669;p88" descr=""/>
          <p:cNvPicPr/>
          <p:nvPr/>
        </p:nvPicPr>
        <p:blipFill>
          <a:blip r:embed="rId1"/>
          <a:stretch/>
        </p:blipFill>
        <p:spPr>
          <a:xfrm>
            <a:off x="673920" y="2878920"/>
            <a:ext cx="4742640" cy="2513520"/>
          </a:xfrm>
          <a:prstGeom prst="rect">
            <a:avLst/>
          </a:prstGeom>
          <a:ln>
            <a:noFill/>
          </a:ln>
        </p:spPr>
      </p:pic>
    </p:spTree>
  </p:cSld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Call stack +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3" name="CustomShape 2"/>
          <p:cNvSpPr/>
          <p:nvPr/>
        </p:nvSpPr>
        <p:spPr>
          <a:xfrm>
            <a:off x="5561640" y="2395800"/>
            <a:ext cx="3360960" cy="3963600"/>
          </a:xfrm>
          <a:prstGeom prst="rect">
            <a:avLst/>
          </a:prstGeom>
          <a:noFill/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74" name="CustomShape 3"/>
          <p:cNvSpPr/>
          <p:nvPr/>
        </p:nvSpPr>
        <p:spPr>
          <a:xfrm>
            <a:off x="5561640" y="1626840"/>
            <a:ext cx="3360960" cy="67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Call Stack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75" name="Google Shape;677;p89" descr=""/>
          <p:cNvPicPr/>
          <p:nvPr/>
        </p:nvPicPr>
        <p:blipFill>
          <a:blip r:embed="rId1"/>
          <a:stretch/>
        </p:blipFill>
        <p:spPr>
          <a:xfrm>
            <a:off x="673920" y="2878920"/>
            <a:ext cx="4742640" cy="2513520"/>
          </a:xfrm>
          <a:prstGeom prst="rect">
            <a:avLst/>
          </a:prstGeom>
          <a:ln>
            <a:noFill/>
          </a:ln>
        </p:spPr>
      </p:pic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API endpoint example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CustomShape 2"/>
          <p:cNvSpPr/>
          <p:nvPr/>
        </p:nvSpPr>
        <p:spPr>
          <a:xfrm>
            <a:off x="437040" y="1733400"/>
            <a:ext cx="8591040" cy="85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Look at the URL for this </a:t>
            </a: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1"/>
              </a:rPr>
              <a:t>Google slide deck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https://docs.google.com/</a:t>
            </a:r>
            <a:r>
              <a:rPr b="0" lang="en-US" sz="2400" spc="-1" strike="noStrike">
                <a:solidFill>
                  <a:srgbClr val="6666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presentation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/</a:t>
            </a:r>
            <a:r>
              <a:rPr b="0" lang="en-US" sz="2400" spc="-1" strike="noStrike">
                <a:solidFill>
                  <a:srgbClr val="cc66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d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/</a:t>
            </a:r>
            <a:r>
              <a:rPr b="0" lang="en-US" sz="2400" spc="-1" strike="noStrike">
                <a:solidFill>
                  <a:srgbClr val="ff33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1ohtGeZP2Pb2LnBm8d7O-_UNkNjNLkHO3lMQszZ7EJ3Y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TextShape 3"/>
          <p:cNvSpPr txBox="1"/>
          <p:nvPr/>
        </p:nvSpPr>
        <p:spPr>
          <a:xfrm>
            <a:off x="437400" y="3315960"/>
            <a:ext cx="8455320" cy="31500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1" lang="en-US" sz="2400" spc="-1" strike="noStrike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presentation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: Tells the server that we are requesting a doc of type "</a:t>
            </a:r>
            <a:r>
              <a:rPr b="0" lang="en-US" sz="2400" spc="-1" strike="noStrike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presentation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"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00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cc66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d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/</a:t>
            </a:r>
            <a:r>
              <a:rPr b="0" lang="en-US" sz="2400" spc="-1" strike="noStrike">
                <a:solidFill>
                  <a:srgbClr val="ff33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1ohtGeZP2Pb2LnBm8d7O-_UNkNjNLkHO3lMQszZ7EJ3Y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: Tells the server to request a doc ("</a:t>
            </a:r>
            <a:r>
              <a:rPr b="0" lang="en-US" sz="2400" spc="-1" strike="noStrike">
                <a:solidFill>
                  <a:srgbClr val="9900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d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") with the document id of "</a:t>
            </a:r>
            <a:r>
              <a:rPr b="0" lang="en-US" sz="2400" spc="-1" strike="noStrike">
                <a:solidFill>
                  <a:srgbClr val="ff33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1ohtGeZP2Pb2LnBm8d7O-_UNkNjNLkHO3lMQszZ7EJ3Y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"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Call stack +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7" name="CustomShape 2"/>
          <p:cNvSpPr/>
          <p:nvPr/>
        </p:nvSpPr>
        <p:spPr>
          <a:xfrm>
            <a:off x="5561640" y="2395800"/>
            <a:ext cx="3360960" cy="3963600"/>
          </a:xfrm>
          <a:prstGeom prst="rect">
            <a:avLst/>
          </a:prstGeom>
          <a:noFill/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78" name="CustomShape 3"/>
          <p:cNvSpPr/>
          <p:nvPr/>
        </p:nvSpPr>
        <p:spPr>
          <a:xfrm>
            <a:off x="5561640" y="1626840"/>
            <a:ext cx="3360960" cy="67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Call Stack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9" name="CustomShape 4"/>
          <p:cNvSpPr/>
          <p:nvPr/>
        </p:nvSpPr>
        <p:spPr>
          <a:xfrm>
            <a:off x="5644800" y="5651280"/>
            <a:ext cx="3195000" cy="632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onTimerDone()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80" name="Google Shape;686;p90" descr=""/>
          <p:cNvPicPr/>
          <p:nvPr/>
        </p:nvPicPr>
        <p:blipFill>
          <a:blip r:embed="rId1"/>
          <a:stretch/>
        </p:blipFill>
        <p:spPr>
          <a:xfrm>
            <a:off x="673920" y="2878920"/>
            <a:ext cx="4742640" cy="2513520"/>
          </a:xfrm>
          <a:prstGeom prst="rect">
            <a:avLst/>
          </a:prstGeom>
          <a:ln>
            <a:noFill/>
          </a:ln>
        </p:spPr>
      </p:pic>
      <p:sp>
        <p:nvSpPr>
          <p:cNvPr id="481" name="CustomShape 5"/>
          <p:cNvSpPr/>
          <p:nvPr/>
        </p:nvSpPr>
        <p:spPr>
          <a:xfrm>
            <a:off x="673920" y="3174480"/>
            <a:ext cx="317880" cy="255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a61c00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Call stack +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3" name="CustomShape 2"/>
          <p:cNvSpPr/>
          <p:nvPr/>
        </p:nvSpPr>
        <p:spPr>
          <a:xfrm>
            <a:off x="5561640" y="2395800"/>
            <a:ext cx="3360960" cy="3963600"/>
          </a:xfrm>
          <a:prstGeom prst="rect">
            <a:avLst/>
          </a:prstGeom>
          <a:noFill/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4" name="CustomShape 3"/>
          <p:cNvSpPr/>
          <p:nvPr/>
        </p:nvSpPr>
        <p:spPr>
          <a:xfrm>
            <a:off x="5561640" y="1626840"/>
            <a:ext cx="3360960" cy="67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Call Stack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5" name="CustomShape 4"/>
          <p:cNvSpPr/>
          <p:nvPr/>
        </p:nvSpPr>
        <p:spPr>
          <a:xfrm>
            <a:off x="5644800" y="5651280"/>
            <a:ext cx="3195000" cy="632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onTimerDone()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86" name="Google Shape;696;p91" descr=""/>
          <p:cNvPicPr/>
          <p:nvPr/>
        </p:nvPicPr>
        <p:blipFill>
          <a:blip r:embed="rId1"/>
          <a:stretch/>
        </p:blipFill>
        <p:spPr>
          <a:xfrm>
            <a:off x="673920" y="2878920"/>
            <a:ext cx="4742640" cy="2513520"/>
          </a:xfrm>
          <a:prstGeom prst="rect">
            <a:avLst/>
          </a:prstGeom>
          <a:ln>
            <a:noFill/>
          </a:ln>
        </p:spPr>
      </p:pic>
      <p:sp>
        <p:nvSpPr>
          <p:cNvPr id="487" name="CustomShape 5"/>
          <p:cNvSpPr/>
          <p:nvPr/>
        </p:nvSpPr>
        <p:spPr>
          <a:xfrm>
            <a:off x="673920" y="3174480"/>
            <a:ext cx="317880" cy="255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99999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8" name="CustomShape 6"/>
          <p:cNvSpPr/>
          <p:nvPr/>
        </p:nvSpPr>
        <p:spPr>
          <a:xfrm>
            <a:off x="5644800" y="4889520"/>
            <a:ext cx="3195000" cy="632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console.log('Point C');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Call stack +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0" name="CustomShape 2"/>
          <p:cNvSpPr/>
          <p:nvPr/>
        </p:nvSpPr>
        <p:spPr>
          <a:xfrm>
            <a:off x="5561640" y="2395800"/>
            <a:ext cx="3360960" cy="3963600"/>
          </a:xfrm>
          <a:prstGeom prst="rect">
            <a:avLst/>
          </a:prstGeom>
          <a:noFill/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91" name="CustomShape 3"/>
          <p:cNvSpPr/>
          <p:nvPr/>
        </p:nvSpPr>
        <p:spPr>
          <a:xfrm>
            <a:off x="5561640" y="1626840"/>
            <a:ext cx="3360960" cy="67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Call Stack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2" name="CustomShape 4"/>
          <p:cNvSpPr/>
          <p:nvPr/>
        </p:nvSpPr>
        <p:spPr>
          <a:xfrm>
            <a:off x="5644800" y="5651280"/>
            <a:ext cx="3195000" cy="632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onTimerDone()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93" name="Google Shape;707;p92" descr=""/>
          <p:cNvPicPr/>
          <p:nvPr/>
        </p:nvPicPr>
        <p:blipFill>
          <a:blip r:embed="rId1"/>
          <a:stretch/>
        </p:blipFill>
        <p:spPr>
          <a:xfrm>
            <a:off x="673920" y="2878920"/>
            <a:ext cx="4742640" cy="2513520"/>
          </a:xfrm>
          <a:prstGeom prst="rect">
            <a:avLst/>
          </a:prstGeom>
          <a:ln>
            <a:noFill/>
          </a:ln>
        </p:spPr>
      </p:pic>
      <p:sp>
        <p:nvSpPr>
          <p:cNvPr id="494" name="CustomShape 5"/>
          <p:cNvSpPr/>
          <p:nvPr/>
        </p:nvSpPr>
        <p:spPr>
          <a:xfrm>
            <a:off x="673920" y="3479400"/>
            <a:ext cx="317880" cy="255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a61c00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Call stack +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6" name="CustomShape 2"/>
          <p:cNvSpPr/>
          <p:nvPr/>
        </p:nvSpPr>
        <p:spPr>
          <a:xfrm>
            <a:off x="5561640" y="2395800"/>
            <a:ext cx="3360960" cy="3963600"/>
          </a:xfrm>
          <a:prstGeom prst="rect">
            <a:avLst/>
          </a:prstGeom>
          <a:noFill/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97" name="CustomShape 3"/>
          <p:cNvSpPr/>
          <p:nvPr/>
        </p:nvSpPr>
        <p:spPr>
          <a:xfrm>
            <a:off x="5561640" y="1626840"/>
            <a:ext cx="3360960" cy="67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Call Stack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8" name="CustomShape 4"/>
          <p:cNvSpPr/>
          <p:nvPr/>
        </p:nvSpPr>
        <p:spPr>
          <a:xfrm>
            <a:off x="5644800" y="5651280"/>
            <a:ext cx="3195000" cy="632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onTimerDone()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99" name="Google Shape;717;p93" descr=""/>
          <p:cNvPicPr/>
          <p:nvPr/>
        </p:nvPicPr>
        <p:blipFill>
          <a:blip r:embed="rId1"/>
          <a:stretch/>
        </p:blipFill>
        <p:spPr>
          <a:xfrm>
            <a:off x="673920" y="2878920"/>
            <a:ext cx="4742640" cy="2513520"/>
          </a:xfrm>
          <a:prstGeom prst="rect">
            <a:avLst/>
          </a:prstGeom>
          <a:ln>
            <a:noFill/>
          </a:ln>
        </p:spPr>
      </p:pic>
      <p:sp>
        <p:nvSpPr>
          <p:cNvPr id="500" name="CustomShape 5"/>
          <p:cNvSpPr/>
          <p:nvPr/>
        </p:nvSpPr>
        <p:spPr>
          <a:xfrm>
            <a:off x="673920" y="3479400"/>
            <a:ext cx="317880" cy="255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99999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1" name="CustomShape 6"/>
          <p:cNvSpPr/>
          <p:nvPr/>
        </p:nvSpPr>
        <p:spPr>
          <a:xfrm>
            <a:off x="5644800" y="4889520"/>
            <a:ext cx="3195000" cy="632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querySelector('h1');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Call stack +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3" name="CustomShape 2"/>
          <p:cNvSpPr/>
          <p:nvPr/>
        </p:nvSpPr>
        <p:spPr>
          <a:xfrm>
            <a:off x="5561640" y="2395800"/>
            <a:ext cx="3360960" cy="3963600"/>
          </a:xfrm>
          <a:prstGeom prst="rect">
            <a:avLst/>
          </a:prstGeom>
          <a:noFill/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4" name="CustomShape 3"/>
          <p:cNvSpPr/>
          <p:nvPr/>
        </p:nvSpPr>
        <p:spPr>
          <a:xfrm>
            <a:off x="5561640" y="1626840"/>
            <a:ext cx="3360960" cy="67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Call Stack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5" name="CustomShape 4"/>
          <p:cNvSpPr/>
          <p:nvPr/>
        </p:nvSpPr>
        <p:spPr>
          <a:xfrm>
            <a:off x="5644800" y="5651280"/>
            <a:ext cx="3195000" cy="632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onTimerDone()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06" name="Google Shape;728;p94" descr=""/>
          <p:cNvPicPr/>
          <p:nvPr/>
        </p:nvPicPr>
        <p:blipFill>
          <a:blip r:embed="rId1"/>
          <a:stretch/>
        </p:blipFill>
        <p:spPr>
          <a:xfrm>
            <a:off x="673920" y="2878920"/>
            <a:ext cx="4742640" cy="2513520"/>
          </a:xfrm>
          <a:prstGeom prst="rect">
            <a:avLst/>
          </a:prstGeom>
          <a:ln>
            <a:noFill/>
          </a:ln>
        </p:spPr>
      </p:pic>
      <p:sp>
        <p:nvSpPr>
          <p:cNvPr id="507" name="CustomShape 5"/>
          <p:cNvSpPr/>
          <p:nvPr/>
        </p:nvSpPr>
        <p:spPr>
          <a:xfrm>
            <a:off x="673920" y="3708000"/>
            <a:ext cx="317880" cy="255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a61c00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TextShape 1"/>
          <p:cNvSpPr txBox="1"/>
          <p:nvPr/>
        </p:nvSpPr>
        <p:spPr>
          <a:xfrm>
            <a:off x="701640" y="38880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Call stack +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9" name="CustomShape 2"/>
          <p:cNvSpPr/>
          <p:nvPr/>
        </p:nvSpPr>
        <p:spPr>
          <a:xfrm>
            <a:off x="5561640" y="2395800"/>
            <a:ext cx="3360960" cy="3963600"/>
          </a:xfrm>
          <a:prstGeom prst="rect">
            <a:avLst/>
          </a:prstGeom>
          <a:noFill/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0" name="CustomShape 3"/>
          <p:cNvSpPr/>
          <p:nvPr/>
        </p:nvSpPr>
        <p:spPr>
          <a:xfrm>
            <a:off x="5561640" y="1626840"/>
            <a:ext cx="3360960" cy="67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Call Stack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1" name="CustomShape 4"/>
          <p:cNvSpPr/>
          <p:nvPr/>
        </p:nvSpPr>
        <p:spPr>
          <a:xfrm>
            <a:off x="5644800" y="5651280"/>
            <a:ext cx="3195000" cy="632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onTimerDone()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12" name="Google Shape;738;p95" descr=""/>
          <p:cNvPicPr/>
          <p:nvPr/>
        </p:nvPicPr>
        <p:blipFill>
          <a:blip r:embed="rId1"/>
          <a:stretch/>
        </p:blipFill>
        <p:spPr>
          <a:xfrm>
            <a:off x="673920" y="2878920"/>
            <a:ext cx="4742640" cy="2513520"/>
          </a:xfrm>
          <a:prstGeom prst="rect">
            <a:avLst/>
          </a:prstGeom>
          <a:ln>
            <a:noFill/>
          </a:ln>
        </p:spPr>
      </p:pic>
      <p:sp>
        <p:nvSpPr>
          <p:cNvPr id="513" name="CustomShape 5"/>
          <p:cNvSpPr/>
          <p:nvPr/>
        </p:nvSpPr>
        <p:spPr>
          <a:xfrm>
            <a:off x="445320" y="4012560"/>
            <a:ext cx="317880" cy="255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a61c00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Call stack +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5" name="CustomShape 2"/>
          <p:cNvSpPr/>
          <p:nvPr/>
        </p:nvSpPr>
        <p:spPr>
          <a:xfrm>
            <a:off x="5561640" y="2395800"/>
            <a:ext cx="3360960" cy="3963600"/>
          </a:xfrm>
          <a:prstGeom prst="rect">
            <a:avLst/>
          </a:prstGeom>
          <a:noFill/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6" name="CustomShape 3"/>
          <p:cNvSpPr/>
          <p:nvPr/>
        </p:nvSpPr>
        <p:spPr>
          <a:xfrm>
            <a:off x="5561640" y="1626840"/>
            <a:ext cx="3360960" cy="67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Call Stack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17" name="Google Shape;747;p96" descr=""/>
          <p:cNvPicPr/>
          <p:nvPr/>
        </p:nvPicPr>
        <p:blipFill>
          <a:blip r:embed="rId1"/>
          <a:stretch/>
        </p:blipFill>
        <p:spPr>
          <a:xfrm>
            <a:off x="673920" y="2878920"/>
            <a:ext cx="4742640" cy="2513520"/>
          </a:xfrm>
          <a:prstGeom prst="rect">
            <a:avLst/>
          </a:prstGeom>
          <a:ln>
            <a:noFill/>
          </a:ln>
        </p:spPr>
      </p:pic>
    </p:spTree>
  </p:cSld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Call stack + 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9" name="CustomShape 2"/>
          <p:cNvSpPr/>
          <p:nvPr/>
        </p:nvSpPr>
        <p:spPr>
          <a:xfrm>
            <a:off x="5561640" y="2395800"/>
            <a:ext cx="3360960" cy="3963600"/>
          </a:xfrm>
          <a:prstGeom prst="rect">
            <a:avLst/>
          </a:prstGeom>
          <a:noFill/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20" name="CustomShape 3"/>
          <p:cNvSpPr/>
          <p:nvPr/>
        </p:nvSpPr>
        <p:spPr>
          <a:xfrm>
            <a:off x="5561640" y="1626840"/>
            <a:ext cx="3360960" cy="67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Call Stack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1" name="CustomShape 4"/>
          <p:cNvSpPr/>
          <p:nvPr/>
        </p:nvSpPr>
        <p:spPr>
          <a:xfrm>
            <a:off x="363600" y="3835800"/>
            <a:ext cx="317880" cy="2559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99999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22" name="Google Shape;756;p97" descr=""/>
          <p:cNvPicPr/>
          <p:nvPr/>
        </p:nvPicPr>
        <p:blipFill>
          <a:blip r:embed="rId1"/>
          <a:stretch/>
        </p:blipFill>
        <p:spPr>
          <a:xfrm>
            <a:off x="673920" y="1888200"/>
            <a:ext cx="4742640" cy="2513520"/>
          </a:xfrm>
          <a:prstGeom prst="rect">
            <a:avLst/>
          </a:prstGeom>
          <a:ln>
            <a:noFill/>
          </a:ln>
        </p:spPr>
      </p:pic>
      <p:sp>
        <p:nvSpPr>
          <p:cNvPr id="523" name="CustomShape 5"/>
          <p:cNvSpPr/>
          <p:nvPr/>
        </p:nvSpPr>
        <p:spPr>
          <a:xfrm>
            <a:off x="5644800" y="4889520"/>
            <a:ext cx="3195000" cy="632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setTimeout(...);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4" name="CustomShape 6"/>
          <p:cNvSpPr/>
          <p:nvPr/>
        </p:nvSpPr>
        <p:spPr>
          <a:xfrm>
            <a:off x="5644800" y="5651280"/>
            <a:ext cx="3195000" cy="632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Arial"/>
              </a:rPr>
              <a:t>(global function)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5" name="CustomShape 7"/>
          <p:cNvSpPr/>
          <p:nvPr/>
        </p:nvSpPr>
        <p:spPr>
          <a:xfrm>
            <a:off x="363600" y="4889520"/>
            <a:ext cx="4596840" cy="13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What "enqueues" 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onTimerDone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? How does it get fired?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TextShape 1"/>
          <p:cNvSpPr txBox="1"/>
          <p:nvPr/>
        </p:nvSpPr>
        <p:spPr>
          <a:xfrm>
            <a:off x="311760" y="2867760"/>
            <a:ext cx="8520120" cy="1122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Tasks, Micro-tasks,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
</a:t>
            </a: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and the Event Loop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Tasks and the Event Loop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8" name="CustomShape 2"/>
          <p:cNvSpPr/>
          <p:nvPr/>
        </p:nvSpPr>
        <p:spPr>
          <a:xfrm>
            <a:off x="924480" y="2444400"/>
            <a:ext cx="2155320" cy="2541600"/>
          </a:xfrm>
          <a:prstGeom prst="rect">
            <a:avLst/>
          </a:prstGeom>
          <a:noFill/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29" name="CustomShape 3"/>
          <p:cNvSpPr/>
          <p:nvPr/>
        </p:nvSpPr>
        <p:spPr>
          <a:xfrm>
            <a:off x="924480" y="1951560"/>
            <a:ext cx="2155320" cy="434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Call Stack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0" name="CustomShape 4"/>
          <p:cNvSpPr/>
          <p:nvPr/>
        </p:nvSpPr>
        <p:spPr>
          <a:xfrm>
            <a:off x="977760" y="4532040"/>
            <a:ext cx="2048760" cy="4057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Arial"/>
              </a:rPr>
              <a:t>(global function)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1" name="CustomShape 5"/>
          <p:cNvSpPr/>
          <p:nvPr/>
        </p:nvSpPr>
        <p:spPr>
          <a:xfrm>
            <a:off x="3632400" y="2518200"/>
            <a:ext cx="4581720" cy="2541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The JavaScript runtime can do only one thing at a time...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2" name="CustomShape 6"/>
          <p:cNvSpPr/>
          <p:nvPr/>
        </p:nvSpPr>
        <p:spPr>
          <a:xfrm>
            <a:off x="1017720" y="4075560"/>
            <a:ext cx="1968840" cy="389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RESTful API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782640" y="1560240"/>
            <a:ext cx="757836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1"/>
              </a:rPr>
              <a:t>RESTful API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: 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URL-based API that has these properties: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Requests are sent as an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HTTP request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2"/>
              </a:rPr>
              <a:t>HTTP Methods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: GET, PUT, POST, DELETE, etc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Requests are sent to 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base URL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, also known as an "</a:t>
            </a:r>
            <a:r>
              <a:rPr b="1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API Endpoint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"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Requests are sent with a specified </a:t>
            </a:r>
            <a:r>
              <a:rPr b="1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3"/>
              </a:rPr>
              <a:t>MIME/content type</a:t>
            </a: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, such as HTML, CSS, JavaScript, plaintext, JSON, etc.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3" name="Google Shape;779;p100" descr=""/>
          <p:cNvPicPr/>
          <p:nvPr/>
        </p:nvPicPr>
        <p:blipFill>
          <a:blip r:embed="rId1"/>
          <a:stretch/>
        </p:blipFill>
        <p:spPr>
          <a:xfrm>
            <a:off x="1468800" y="1617120"/>
            <a:ext cx="6280560" cy="4364280"/>
          </a:xfrm>
          <a:prstGeom prst="rect">
            <a:avLst/>
          </a:prstGeom>
          <a:ln w="19080">
            <a:solidFill>
              <a:srgbClr val="595959"/>
            </a:solidFill>
            <a:round/>
          </a:ln>
        </p:spPr>
      </p:pic>
      <p:sp>
        <p:nvSpPr>
          <p:cNvPr id="534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Tasks and the Event Loop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5" name="CustomShape 2"/>
          <p:cNvSpPr/>
          <p:nvPr/>
        </p:nvSpPr>
        <p:spPr>
          <a:xfrm>
            <a:off x="1726560" y="2988000"/>
            <a:ext cx="2071440" cy="2442960"/>
          </a:xfrm>
          <a:prstGeom prst="rect">
            <a:avLst/>
          </a:prstGeom>
          <a:solidFill>
            <a:srgbClr val="ffffff">
              <a:alpha val="21000"/>
            </a:srgbClr>
          </a:solidFill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36" name="CustomShape 3"/>
          <p:cNvSpPr/>
          <p:nvPr/>
        </p:nvSpPr>
        <p:spPr>
          <a:xfrm>
            <a:off x="1726560" y="2493720"/>
            <a:ext cx="2071440" cy="417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Call Stack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7" name="CustomShape 4"/>
          <p:cNvSpPr/>
          <p:nvPr/>
        </p:nvSpPr>
        <p:spPr>
          <a:xfrm>
            <a:off x="1777680" y="4994640"/>
            <a:ext cx="1968840" cy="389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Arial"/>
              </a:rPr>
              <a:t>(global function)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8" name="CustomShape 5"/>
          <p:cNvSpPr/>
          <p:nvPr/>
        </p:nvSpPr>
        <p:spPr>
          <a:xfrm>
            <a:off x="1777680" y="4542840"/>
            <a:ext cx="1968840" cy="389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9" name="CustomShape 6"/>
          <p:cNvSpPr/>
          <p:nvPr/>
        </p:nvSpPr>
        <p:spPr>
          <a:xfrm>
            <a:off x="859320" y="5649120"/>
            <a:ext cx="7578360" cy="156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But the JS runtime runs within a browser, which can do multiple things at a time.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0" name="Google Shape;791;p101" descr=""/>
          <p:cNvPicPr/>
          <p:nvPr/>
        </p:nvPicPr>
        <p:blipFill>
          <a:blip r:embed="rId1"/>
          <a:stretch/>
        </p:blipFill>
        <p:spPr>
          <a:xfrm>
            <a:off x="687600" y="186840"/>
            <a:ext cx="7900200" cy="5489640"/>
          </a:xfrm>
          <a:prstGeom prst="rect">
            <a:avLst/>
          </a:prstGeom>
          <a:ln w="19080">
            <a:solidFill>
              <a:srgbClr val="595959"/>
            </a:solidFill>
            <a:round/>
          </a:ln>
        </p:spPr>
      </p:pic>
      <p:sp>
        <p:nvSpPr>
          <p:cNvPr id="541" name="CustomShape 1"/>
          <p:cNvSpPr/>
          <p:nvPr/>
        </p:nvSpPr>
        <p:spPr>
          <a:xfrm>
            <a:off x="708480" y="753480"/>
            <a:ext cx="7852320" cy="4895280"/>
          </a:xfrm>
          <a:prstGeom prst="rect">
            <a:avLst/>
          </a:prstGeom>
          <a:solidFill>
            <a:srgbClr val="ffffff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2" name="CustomShape 2"/>
          <p:cNvSpPr/>
          <p:nvPr/>
        </p:nvSpPr>
        <p:spPr>
          <a:xfrm>
            <a:off x="954720" y="1616400"/>
            <a:ext cx="2071440" cy="2442960"/>
          </a:xfrm>
          <a:prstGeom prst="rect">
            <a:avLst/>
          </a:prstGeom>
          <a:solidFill>
            <a:srgbClr val="ffffff">
              <a:alpha val="21000"/>
            </a:srgbClr>
          </a:solidFill>
          <a:ln w="1908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43" name="CustomShape 3"/>
          <p:cNvSpPr/>
          <p:nvPr/>
        </p:nvSpPr>
        <p:spPr>
          <a:xfrm>
            <a:off x="954360" y="1122120"/>
            <a:ext cx="2071440" cy="417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Call Stack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4" name="CustomShape 4"/>
          <p:cNvSpPr/>
          <p:nvPr/>
        </p:nvSpPr>
        <p:spPr>
          <a:xfrm>
            <a:off x="1005840" y="3623040"/>
            <a:ext cx="1968840" cy="389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(global function)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5" name="CustomShape 5"/>
          <p:cNvSpPr/>
          <p:nvPr/>
        </p:nvSpPr>
        <p:spPr>
          <a:xfrm>
            <a:off x="1005840" y="3171240"/>
            <a:ext cx="1968840" cy="389520"/>
          </a:xfrm>
          <a:prstGeom prst="rect">
            <a:avLst/>
          </a:prstGeom>
          <a:solidFill>
            <a:srgbClr val="ffd966">
              <a:alpha val="2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nsolas"/>
                <a:ea typeface="Consolas"/>
              </a:rPr>
              <a:t>setTimeout()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6" name="CustomShape 6"/>
          <p:cNvSpPr/>
          <p:nvPr/>
        </p:nvSpPr>
        <p:spPr>
          <a:xfrm>
            <a:off x="859320" y="5649120"/>
            <a:ext cx="7578360" cy="120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Here's a picture of the major pieces involved in executing JavaScript code in the browser.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47" name="Google Shape;798;p101" descr=""/>
          <p:cNvPicPr/>
          <p:nvPr/>
        </p:nvPicPr>
        <p:blipFill>
          <a:blip r:embed="rId2"/>
          <a:stretch/>
        </p:blipFill>
        <p:spPr>
          <a:xfrm>
            <a:off x="4837680" y="1422360"/>
            <a:ext cx="2904840" cy="1571400"/>
          </a:xfrm>
          <a:prstGeom prst="rect">
            <a:avLst/>
          </a:prstGeom>
          <a:ln>
            <a:noFill/>
          </a:ln>
        </p:spPr>
      </p:pic>
      <p:sp>
        <p:nvSpPr>
          <p:cNvPr id="548" name="CustomShape 7"/>
          <p:cNvSpPr/>
          <p:nvPr/>
        </p:nvSpPr>
        <p:spPr>
          <a:xfrm>
            <a:off x="4935240" y="877680"/>
            <a:ext cx="2703600" cy="417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Browser internal implementation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9" name="CustomShape 8"/>
          <p:cNvSpPr/>
          <p:nvPr/>
        </p:nvSpPr>
        <p:spPr>
          <a:xfrm>
            <a:off x="4356000" y="3614760"/>
            <a:ext cx="3903480" cy="704160"/>
          </a:xfrm>
          <a:prstGeom prst="rect">
            <a:avLst/>
          </a:prstGeom>
          <a:solidFill>
            <a:srgbClr val="eeeeee">
              <a:alpha val="21000"/>
            </a:srgbClr>
          </a:solidFill>
          <a:ln w="1908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50" name="CustomShape 9"/>
          <p:cNvSpPr/>
          <p:nvPr/>
        </p:nvSpPr>
        <p:spPr>
          <a:xfrm>
            <a:off x="4356000" y="4842360"/>
            <a:ext cx="3903480" cy="704160"/>
          </a:xfrm>
          <a:prstGeom prst="rect">
            <a:avLst/>
          </a:prstGeom>
          <a:solidFill>
            <a:srgbClr val="eeeeee">
              <a:alpha val="21000"/>
            </a:srgbClr>
          </a:solidFill>
          <a:ln w="1908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551" name="Google Shape;802;p101" descr=""/>
          <p:cNvPicPr/>
          <p:nvPr/>
        </p:nvPicPr>
        <p:blipFill>
          <a:blip r:embed="rId3"/>
          <a:stretch/>
        </p:blipFill>
        <p:spPr>
          <a:xfrm>
            <a:off x="3174120" y="4065480"/>
            <a:ext cx="982080" cy="982080"/>
          </a:xfrm>
          <a:prstGeom prst="rect">
            <a:avLst/>
          </a:prstGeom>
          <a:ln>
            <a:noFill/>
          </a:ln>
        </p:spPr>
      </p:pic>
      <p:sp>
        <p:nvSpPr>
          <p:cNvPr id="552" name="CustomShape 10"/>
          <p:cNvSpPr/>
          <p:nvPr/>
        </p:nvSpPr>
        <p:spPr>
          <a:xfrm>
            <a:off x="2975040" y="3576240"/>
            <a:ext cx="1290240" cy="417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Event loop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3" name="CustomShape 11"/>
          <p:cNvSpPr/>
          <p:nvPr/>
        </p:nvSpPr>
        <p:spPr>
          <a:xfrm>
            <a:off x="4356000" y="3196800"/>
            <a:ext cx="1868760" cy="417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Task Queue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4" name="CustomShape 12"/>
          <p:cNvSpPr/>
          <p:nvPr/>
        </p:nvSpPr>
        <p:spPr>
          <a:xfrm>
            <a:off x="4380840" y="4440600"/>
            <a:ext cx="3215520" cy="417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Micro-task queue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5" name="Google Shape;810;p102" descr=""/>
          <p:cNvPicPr/>
          <p:nvPr/>
        </p:nvPicPr>
        <p:blipFill>
          <a:blip r:embed="rId1"/>
          <a:stretch/>
        </p:blipFill>
        <p:spPr>
          <a:xfrm>
            <a:off x="2531520" y="1575720"/>
            <a:ext cx="4080600" cy="2876760"/>
          </a:xfrm>
          <a:prstGeom prst="rect">
            <a:avLst/>
          </a:prstGeom>
          <a:ln>
            <a:noFill/>
          </a:ln>
        </p:spPr>
      </p:pic>
      <p:sp>
        <p:nvSpPr>
          <p:cNvPr id="556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JS execution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7" name="TextShape 2"/>
          <p:cNvSpPr txBox="1"/>
          <p:nvPr/>
        </p:nvSpPr>
        <p:spPr>
          <a:xfrm>
            <a:off x="546120" y="4529160"/>
            <a:ext cx="7814880" cy="22388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679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1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Call stack: 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JavaScript runtime call stack. Executes the JavaScript commands, functions.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79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1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Browser internal implementation: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The C++ code that executes in response to native JavaScript commands, e.g. 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, 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element.classList.add('style')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, etc.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Google Shape;817;p103" descr=""/>
          <p:cNvPicPr/>
          <p:nvPr/>
        </p:nvPicPr>
        <p:blipFill>
          <a:blip r:embed="rId1"/>
          <a:stretch/>
        </p:blipFill>
        <p:spPr>
          <a:xfrm>
            <a:off x="1235880" y="1575720"/>
            <a:ext cx="4080600" cy="2876760"/>
          </a:xfrm>
          <a:prstGeom prst="rect">
            <a:avLst/>
          </a:prstGeom>
          <a:ln>
            <a:noFill/>
          </a:ln>
        </p:spPr>
      </p:pic>
      <p:sp>
        <p:nvSpPr>
          <p:cNvPr id="559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JS execution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0" name="TextShape 2"/>
          <p:cNvSpPr txBox="1"/>
          <p:nvPr/>
        </p:nvSpPr>
        <p:spPr>
          <a:xfrm>
            <a:off x="546120" y="4529160"/>
            <a:ext cx="7814880" cy="22388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679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1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Call stack: 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JavaScript runtime call stack. Executes the JavaScript commands, functions.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79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1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Browser internal implementation: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The C++ code that executes in response to native JavaScript commands, e.g. 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setTimeout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, 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onsolas"/>
              </a:rPr>
              <a:t>element.classList.add('style')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, etc.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1" name="CustomShape 3"/>
          <p:cNvSpPr/>
          <p:nvPr/>
        </p:nvSpPr>
        <p:spPr>
          <a:xfrm>
            <a:off x="3122640" y="1838880"/>
            <a:ext cx="1986840" cy="1325880"/>
          </a:xfrm>
          <a:prstGeom prst="roundRect">
            <a:avLst>
              <a:gd name="adj" fmla="val 16667"/>
            </a:avLst>
          </a:prstGeom>
          <a:noFill/>
          <a:ln w="38160">
            <a:solidFill>
              <a:srgbClr val="0000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62" name="TextShape 4"/>
          <p:cNvSpPr txBox="1"/>
          <p:nvPr/>
        </p:nvSpPr>
        <p:spPr>
          <a:xfrm>
            <a:off x="5385960" y="1818360"/>
            <a:ext cx="3672360" cy="22388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en-US" sz="2400" spc="-1" strike="noStrike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The browser itself is multi-threaded and multi-process!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3" name="Google Shape;826;p104" descr=""/>
          <p:cNvPicPr/>
          <p:nvPr/>
        </p:nvPicPr>
        <p:blipFill>
          <a:blip r:embed="rId1"/>
          <a:stretch/>
        </p:blipFill>
        <p:spPr>
          <a:xfrm>
            <a:off x="2158920" y="1515240"/>
            <a:ext cx="4825800" cy="3402000"/>
          </a:xfrm>
          <a:prstGeom prst="rect">
            <a:avLst/>
          </a:prstGeom>
          <a:ln>
            <a:noFill/>
          </a:ln>
        </p:spPr>
      </p:pic>
      <p:sp>
        <p:nvSpPr>
          <p:cNvPr id="564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JS execution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5" name="TextShape 2"/>
          <p:cNvSpPr txBox="1"/>
          <p:nvPr/>
        </p:nvSpPr>
        <p:spPr>
          <a:xfrm>
            <a:off x="546120" y="4917600"/>
            <a:ext cx="7814880" cy="1850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679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1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Task Queue: 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 When the browser internal implementation notices a callback from something like setTimeout or addEventListener is should be fired, it creates a Task and enqueues it in the Task Queue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6" name="Google Shape;833;p105" descr=""/>
          <p:cNvPicPr/>
          <p:nvPr/>
        </p:nvPicPr>
        <p:blipFill>
          <a:blip r:embed="rId1"/>
          <a:stretch/>
        </p:blipFill>
        <p:spPr>
          <a:xfrm>
            <a:off x="2158920" y="1515240"/>
            <a:ext cx="4825800" cy="3402000"/>
          </a:xfrm>
          <a:prstGeom prst="rect">
            <a:avLst/>
          </a:prstGeom>
          <a:ln>
            <a:noFill/>
          </a:ln>
        </p:spPr>
      </p:pic>
      <p:sp>
        <p:nvSpPr>
          <p:cNvPr id="567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JS execution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8" name="TextShape 2"/>
          <p:cNvSpPr txBox="1"/>
          <p:nvPr/>
        </p:nvSpPr>
        <p:spPr>
          <a:xfrm>
            <a:off x="546120" y="4917600"/>
            <a:ext cx="7814880" cy="1850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679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1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Micro-task Queue: 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Promises are special tasks that execute with higher priority than normal tasks, so they have their own special queue. (</a:t>
            </a:r>
            <a:r>
              <a:rPr b="0" lang="en-US" sz="22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2"/>
              </a:rPr>
              <a:t>see details here</a:t>
            </a:r>
            <a:r>
              <a:rPr b="0" lang="en-US" sz="22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)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9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9" name="Google Shape;840;p106" descr=""/>
          <p:cNvPicPr/>
          <p:nvPr/>
        </p:nvPicPr>
        <p:blipFill>
          <a:blip r:embed="rId1"/>
          <a:stretch/>
        </p:blipFill>
        <p:spPr>
          <a:xfrm>
            <a:off x="2158920" y="1515240"/>
            <a:ext cx="4825800" cy="3402000"/>
          </a:xfrm>
          <a:prstGeom prst="rect">
            <a:avLst/>
          </a:prstGeom>
          <a:ln>
            <a:noFill/>
          </a:ln>
        </p:spPr>
      </p:pic>
      <p:sp>
        <p:nvSpPr>
          <p:cNvPr id="570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JS execution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1" name="TextShape 2"/>
          <p:cNvSpPr txBox="1"/>
          <p:nvPr/>
        </p:nvSpPr>
        <p:spPr>
          <a:xfrm>
            <a:off x="546120" y="4917600"/>
            <a:ext cx="7814880" cy="1850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Event loop: </a:t>
            </a: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Processes the task queues.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79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When the call stack is empty, the event loop pulls the next task from the task queues and puts it on the call stack.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79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0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The Micro-task queue has higher priority than the Task Queue.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9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TextShape 1"/>
          <p:cNvSpPr txBox="1"/>
          <p:nvPr/>
        </p:nvSpPr>
        <p:spPr>
          <a:xfrm>
            <a:off x="782640" y="347040"/>
            <a:ext cx="75783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Montserrat"/>
              </a:rPr>
              <a:t>Demo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3" name="TextShape 2"/>
          <p:cNvSpPr txBox="1"/>
          <p:nvPr/>
        </p:nvSpPr>
        <p:spPr>
          <a:xfrm>
            <a:off x="782640" y="1560240"/>
            <a:ext cx="7578360" cy="4554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2400" spc="-1" strike="noStrike">
                <a:solidFill>
                  <a:srgbClr val="434343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</a:rPr>
              <a:t>Philip Roberts wrote a nice visualizer for the JS event loop: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1"/>
              </a:rPr>
              <a:t>setTimeout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434343"/>
              </a:buClr>
              <a:buFont typeface="Calibri"/>
              <a:buChar char="-"/>
            </a:pPr>
            <a:r>
              <a:rPr b="0" lang="en-US" sz="2400" spc="-1" strike="noStrike" u="sng">
                <a:solidFill>
                  <a:srgbClr val="0097a7"/>
                </a:solidFill>
                <a:uFill>
                  <a:solidFill>
                    <a:srgbClr val="ffffff"/>
                  </a:solidFill>
                </a:uFill>
                <a:latin typeface="文泉驿微米黑"/>
                <a:ea typeface="Calibri"/>
                <a:hlinkClick r:id="rId2"/>
              </a:rPr>
              <a:t>With click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zh-CN</dc:language>
  <cp:lastModifiedBy>jjean</cp:lastModifiedBy>
  <dcterms:modified xsi:type="dcterms:W3CDTF">2019-05-13T02:02:37Z</dcterms:modified>
  <cp:revision>42</cp:revision>
  <dc:subject/>
  <dc:title/>
</cp:coreProperties>
</file>